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97" r:id="rId3"/>
    <p:sldId id="298" r:id="rId4"/>
    <p:sldId id="289" r:id="rId5"/>
    <p:sldId id="282" r:id="rId6"/>
    <p:sldId id="293" r:id="rId7"/>
    <p:sldId id="280" r:id="rId8"/>
    <p:sldId id="283" r:id="rId9"/>
    <p:sldId id="299" r:id="rId10"/>
    <p:sldId id="300" r:id="rId11"/>
    <p:sldId id="291" r:id="rId12"/>
    <p:sldId id="292" r:id="rId13"/>
    <p:sldId id="286" r:id="rId14"/>
    <p:sldId id="301" r:id="rId15"/>
    <p:sldId id="32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ois Bogacz" initials="FB" lastIdx="3" clrIdx="0">
    <p:extLst>
      <p:ext uri="{19B8F6BF-5375-455C-9EA6-DF929625EA0E}">
        <p15:presenceInfo xmlns:p15="http://schemas.microsoft.com/office/powerpoint/2012/main" userId="Francois Bogac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565"/>
    <p:restoredTop sz="93323" autoAdjust="0"/>
  </p:normalViewPr>
  <p:slideViewPr>
    <p:cSldViewPr snapToGrid="0" snapToObjects="1">
      <p:cViewPr varScale="1">
        <p:scale>
          <a:sx n="76" d="100"/>
          <a:sy n="76" d="100"/>
        </p:scale>
        <p:origin x="208" y="7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11DA9D-4CC8-4F49-B620-7C4F8B2D306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210FC9A-B4D9-46F1-85CE-CC87FED2E289}">
      <dgm:prSet/>
      <dgm:spPr/>
      <dgm:t>
        <a:bodyPr/>
        <a:lstStyle/>
        <a:p>
          <a:r>
            <a:rPr lang="pt-BR"/>
            <a:t>6 </a:t>
          </a:r>
          <a:r>
            <a:rPr lang="pt-BR" err="1"/>
            <a:t>elements</a:t>
          </a:r>
          <a:r>
            <a:rPr lang="pt-BR"/>
            <a:t> </a:t>
          </a:r>
          <a:r>
            <a:rPr lang="pt-BR" err="1"/>
            <a:t>to</a:t>
          </a:r>
          <a:r>
            <a:rPr lang="pt-BR"/>
            <a:t> </a:t>
          </a:r>
          <a:r>
            <a:rPr lang="pt-BR" err="1"/>
            <a:t>disclose</a:t>
          </a:r>
          <a:r>
            <a:rPr lang="pt-BR"/>
            <a:t> at </a:t>
          </a:r>
          <a:r>
            <a:rPr lang="pt-BR" err="1"/>
            <a:t>the</a:t>
          </a:r>
          <a:r>
            <a:rPr lang="pt-BR"/>
            <a:t> start </a:t>
          </a:r>
          <a:r>
            <a:rPr lang="pt-BR" err="1"/>
            <a:t>of</a:t>
          </a:r>
          <a:r>
            <a:rPr lang="pt-BR"/>
            <a:t> </a:t>
          </a:r>
          <a:r>
            <a:rPr lang="pt-BR" err="1"/>
            <a:t>any</a:t>
          </a:r>
          <a:r>
            <a:rPr lang="pt-BR"/>
            <a:t> </a:t>
          </a:r>
          <a:r>
            <a:rPr lang="pt-BR" err="1"/>
            <a:t>mediation</a:t>
          </a:r>
          <a:r>
            <a:rPr lang="pt-BR"/>
            <a:t> . . . </a:t>
          </a:r>
          <a:endParaRPr lang="en-US"/>
        </a:p>
      </dgm:t>
    </dgm:pt>
    <dgm:pt modelId="{80A4647D-28D5-45EB-9D52-AE1880B4BD83}" type="parTrans" cxnId="{66F52657-0484-4520-B118-0F5BF05CBCEA}">
      <dgm:prSet/>
      <dgm:spPr/>
      <dgm:t>
        <a:bodyPr/>
        <a:lstStyle/>
        <a:p>
          <a:endParaRPr lang="en-US"/>
        </a:p>
      </dgm:t>
    </dgm:pt>
    <dgm:pt modelId="{1F08F020-B65D-430C-96B5-12CECD149D43}" type="sibTrans" cxnId="{66F52657-0484-4520-B118-0F5BF05CBCEA}">
      <dgm:prSet/>
      <dgm:spPr/>
      <dgm:t>
        <a:bodyPr/>
        <a:lstStyle/>
        <a:p>
          <a:endParaRPr lang="en-US"/>
        </a:p>
      </dgm:t>
    </dgm:pt>
    <dgm:pt modelId="{67F4131A-8D2B-4C01-BCC0-C21B1C2BBAC0}">
      <dgm:prSet custT="1"/>
      <dgm:spPr/>
      <dgm:t>
        <a:bodyPr/>
        <a:lstStyle/>
        <a:p>
          <a:r>
            <a:rPr lang="pt-BR" sz="2400" err="1"/>
            <a:t>Conflict</a:t>
          </a:r>
          <a:r>
            <a:rPr lang="pt-BR" sz="2400"/>
            <a:t> </a:t>
          </a:r>
          <a:r>
            <a:rPr lang="pt-BR" sz="2400" err="1"/>
            <a:t>of</a:t>
          </a:r>
          <a:r>
            <a:rPr lang="pt-BR" sz="2400"/>
            <a:t> </a:t>
          </a:r>
          <a:r>
            <a:rPr lang="pt-BR" sz="2400" err="1"/>
            <a:t>interest</a:t>
          </a:r>
          <a:endParaRPr lang="en-US" sz="2400"/>
        </a:p>
      </dgm:t>
    </dgm:pt>
    <dgm:pt modelId="{5DE779F3-B6B8-4F2F-8A1F-168E6D365506}" type="parTrans" cxnId="{3FE74303-AECE-410D-B907-7A6E8508FB51}">
      <dgm:prSet/>
      <dgm:spPr/>
      <dgm:t>
        <a:bodyPr/>
        <a:lstStyle/>
        <a:p>
          <a:endParaRPr lang="en-US"/>
        </a:p>
      </dgm:t>
    </dgm:pt>
    <dgm:pt modelId="{CEEE44B6-DFF7-40F4-93A3-CF57BD3E0B2C}" type="sibTrans" cxnId="{3FE74303-AECE-410D-B907-7A6E8508FB51}">
      <dgm:prSet/>
      <dgm:spPr/>
      <dgm:t>
        <a:bodyPr/>
        <a:lstStyle/>
        <a:p>
          <a:endParaRPr lang="en-US"/>
        </a:p>
      </dgm:t>
    </dgm:pt>
    <dgm:pt modelId="{85714F48-861F-4468-929E-13F6AE793AAA}">
      <dgm:prSet custT="1"/>
      <dgm:spPr/>
      <dgm:t>
        <a:bodyPr/>
        <a:lstStyle/>
        <a:p>
          <a:r>
            <a:rPr lang="pt-BR" sz="2400" err="1"/>
            <a:t>Confidentiality</a:t>
          </a:r>
          <a:endParaRPr lang="en-US" sz="2400"/>
        </a:p>
      </dgm:t>
    </dgm:pt>
    <dgm:pt modelId="{9A2BEB04-5462-4DAF-831D-9607DAD3954E}" type="parTrans" cxnId="{63E0F294-10AD-4E19-83DE-5748648BA153}">
      <dgm:prSet/>
      <dgm:spPr/>
      <dgm:t>
        <a:bodyPr/>
        <a:lstStyle/>
        <a:p>
          <a:endParaRPr lang="en-US"/>
        </a:p>
      </dgm:t>
    </dgm:pt>
    <dgm:pt modelId="{E6F7DC2C-0D0E-413F-8941-FFBE88AAE97C}" type="sibTrans" cxnId="{63E0F294-10AD-4E19-83DE-5748648BA153}">
      <dgm:prSet/>
      <dgm:spPr/>
      <dgm:t>
        <a:bodyPr/>
        <a:lstStyle/>
        <a:p>
          <a:endParaRPr lang="en-US"/>
        </a:p>
      </dgm:t>
    </dgm:pt>
    <dgm:pt modelId="{F1A31319-1E97-426B-942D-7A357D5F58E7}">
      <dgm:prSet custT="1"/>
      <dgm:spPr/>
      <dgm:t>
        <a:bodyPr/>
        <a:lstStyle/>
        <a:p>
          <a:r>
            <a:rPr lang="pt-BR" sz="2400"/>
            <a:t>General </a:t>
          </a:r>
          <a:r>
            <a:rPr lang="pt-BR" sz="2400" err="1"/>
            <a:t>process</a:t>
          </a:r>
          <a:endParaRPr lang="en-US" sz="2400"/>
        </a:p>
      </dgm:t>
    </dgm:pt>
    <dgm:pt modelId="{9CA8FC65-C2D9-4C6E-98F5-E3BDAA3FE165}" type="parTrans" cxnId="{4FE6F1D4-5F30-4E1D-93AE-3F6FA9EDE40C}">
      <dgm:prSet/>
      <dgm:spPr/>
      <dgm:t>
        <a:bodyPr/>
        <a:lstStyle/>
        <a:p>
          <a:endParaRPr lang="en-US"/>
        </a:p>
      </dgm:t>
    </dgm:pt>
    <dgm:pt modelId="{32143990-FB82-4828-8812-0B1AC691229E}" type="sibTrans" cxnId="{4FE6F1D4-5F30-4E1D-93AE-3F6FA9EDE40C}">
      <dgm:prSet/>
      <dgm:spPr/>
      <dgm:t>
        <a:bodyPr/>
        <a:lstStyle/>
        <a:p>
          <a:endParaRPr lang="en-US"/>
        </a:p>
      </dgm:t>
    </dgm:pt>
    <dgm:pt modelId="{45BB8C49-64CE-4126-A1DA-B486AE203F87}">
      <dgm:prSet custT="1"/>
      <dgm:spPr/>
      <dgm:t>
        <a:bodyPr/>
        <a:lstStyle/>
        <a:p>
          <a:r>
            <a:rPr lang="pt-BR" sz="2400"/>
            <a:t>Role </a:t>
          </a:r>
          <a:r>
            <a:rPr lang="pt-BR" sz="2400" err="1"/>
            <a:t>of</a:t>
          </a:r>
          <a:r>
            <a:rPr lang="pt-BR" sz="2400"/>
            <a:t> </a:t>
          </a:r>
          <a:r>
            <a:rPr lang="pt-BR" sz="2400" err="1"/>
            <a:t>the</a:t>
          </a:r>
          <a:r>
            <a:rPr lang="pt-BR" sz="2400"/>
            <a:t> </a:t>
          </a:r>
          <a:r>
            <a:rPr lang="pt-BR" sz="2400" err="1"/>
            <a:t>mediator</a:t>
          </a:r>
          <a:r>
            <a:rPr lang="pt-BR" sz="2400"/>
            <a:t> </a:t>
          </a:r>
          <a:r>
            <a:rPr lang="pt-BR" sz="2400" err="1"/>
            <a:t>and</a:t>
          </a:r>
          <a:r>
            <a:rPr lang="pt-BR" sz="2400"/>
            <a:t> </a:t>
          </a:r>
          <a:r>
            <a:rPr lang="pt-BR" sz="2400" err="1"/>
            <a:t>parties</a:t>
          </a:r>
          <a:endParaRPr lang="en-US" sz="2400"/>
        </a:p>
      </dgm:t>
    </dgm:pt>
    <dgm:pt modelId="{6CD4D8B7-B8EB-4EF2-9A9C-E9B5631436A6}" type="parTrans" cxnId="{3D18FFE1-D976-4740-A8E0-688B67B16518}">
      <dgm:prSet/>
      <dgm:spPr/>
      <dgm:t>
        <a:bodyPr/>
        <a:lstStyle/>
        <a:p>
          <a:endParaRPr lang="en-US"/>
        </a:p>
      </dgm:t>
    </dgm:pt>
    <dgm:pt modelId="{6FF5F762-6098-45A4-BA21-ACCD192815DA}" type="sibTrans" cxnId="{3D18FFE1-D976-4740-A8E0-688B67B16518}">
      <dgm:prSet/>
      <dgm:spPr/>
      <dgm:t>
        <a:bodyPr/>
        <a:lstStyle/>
        <a:p>
          <a:endParaRPr lang="en-US"/>
        </a:p>
      </dgm:t>
    </dgm:pt>
    <dgm:pt modelId="{DB04B015-709B-4AF9-AF95-1A4DA4215A0E}">
      <dgm:prSet custT="1"/>
      <dgm:spPr/>
      <dgm:t>
        <a:bodyPr/>
        <a:lstStyle/>
        <a:p>
          <a:r>
            <a:rPr lang="pt-BR" sz="2400"/>
            <a:t>Technology</a:t>
          </a:r>
          <a:endParaRPr lang="en-US" sz="2400"/>
        </a:p>
      </dgm:t>
    </dgm:pt>
    <dgm:pt modelId="{2718EEDF-71D9-4C7A-BAC4-765BD58DDDAA}" type="parTrans" cxnId="{018A0344-233F-4369-91DC-55B7FC9800A5}">
      <dgm:prSet/>
      <dgm:spPr/>
      <dgm:t>
        <a:bodyPr/>
        <a:lstStyle/>
        <a:p>
          <a:endParaRPr lang="en-US"/>
        </a:p>
      </dgm:t>
    </dgm:pt>
    <dgm:pt modelId="{D8AA9E31-45C7-41BE-BD18-F9BDA07F52ED}" type="sibTrans" cxnId="{018A0344-233F-4369-91DC-55B7FC9800A5}">
      <dgm:prSet/>
      <dgm:spPr/>
      <dgm:t>
        <a:bodyPr/>
        <a:lstStyle/>
        <a:p>
          <a:endParaRPr lang="en-US"/>
        </a:p>
      </dgm:t>
    </dgm:pt>
    <dgm:pt modelId="{C2AE4730-0A69-4972-90ED-D1B35CBBE212}">
      <dgm:prSet custT="1"/>
      <dgm:spPr/>
      <dgm:t>
        <a:bodyPr/>
        <a:lstStyle/>
        <a:p>
          <a:r>
            <a:rPr lang="pt-BR" sz="2400" err="1"/>
            <a:t>Impact</a:t>
          </a:r>
          <a:r>
            <a:rPr lang="pt-BR" sz="2400"/>
            <a:t> </a:t>
          </a:r>
          <a:r>
            <a:rPr lang="pt-BR" sz="2400" err="1"/>
            <a:t>of</a:t>
          </a:r>
          <a:r>
            <a:rPr lang="pt-BR" sz="2400"/>
            <a:t> </a:t>
          </a:r>
          <a:r>
            <a:rPr lang="pt-BR" sz="2400" err="1"/>
            <a:t>venue</a:t>
          </a:r>
          <a:endParaRPr lang="en-US" sz="2400"/>
        </a:p>
      </dgm:t>
    </dgm:pt>
    <dgm:pt modelId="{99D0A254-6AA6-4408-A845-5602F9FDCC7B}" type="parTrans" cxnId="{07B9A45C-5E14-4110-A47E-4031BBB07FE8}">
      <dgm:prSet/>
      <dgm:spPr/>
      <dgm:t>
        <a:bodyPr/>
        <a:lstStyle/>
        <a:p>
          <a:endParaRPr lang="en-US"/>
        </a:p>
      </dgm:t>
    </dgm:pt>
    <dgm:pt modelId="{24781668-2D1A-4B26-A805-7D18D7F1E795}" type="sibTrans" cxnId="{07B9A45C-5E14-4110-A47E-4031BBB07FE8}">
      <dgm:prSet/>
      <dgm:spPr/>
      <dgm:t>
        <a:bodyPr/>
        <a:lstStyle/>
        <a:p>
          <a:endParaRPr lang="en-US"/>
        </a:p>
      </dgm:t>
    </dgm:pt>
    <dgm:pt modelId="{D8BAC4D2-4C16-4F7B-8CC2-523D733932AA}">
      <dgm:prSet/>
      <dgm:spPr/>
      <dgm:t>
        <a:bodyPr/>
        <a:lstStyle/>
        <a:p>
          <a:r>
            <a:rPr lang="pt-BR"/>
            <a:t>. . . </a:t>
          </a:r>
          <a:r>
            <a:rPr lang="pt-BR" err="1"/>
            <a:t>delivering</a:t>
          </a:r>
          <a:r>
            <a:rPr lang="pt-BR"/>
            <a:t> a global </a:t>
          </a:r>
          <a:r>
            <a:rPr lang="pt-BR" err="1"/>
            <a:t>message</a:t>
          </a:r>
          <a:r>
            <a:rPr lang="pt-BR"/>
            <a:t> </a:t>
          </a:r>
          <a:r>
            <a:rPr lang="pt-BR" err="1"/>
            <a:t>to</a:t>
          </a:r>
          <a:r>
            <a:rPr lang="pt-BR"/>
            <a:t> </a:t>
          </a:r>
          <a:r>
            <a:rPr lang="pt-BR" err="1"/>
            <a:t>parties</a:t>
          </a:r>
          <a:r>
            <a:rPr lang="pt-BR"/>
            <a:t> </a:t>
          </a:r>
          <a:r>
            <a:rPr lang="pt-BR" err="1"/>
            <a:t>regarding</a:t>
          </a:r>
          <a:r>
            <a:rPr lang="pt-BR"/>
            <a:t> </a:t>
          </a:r>
          <a:r>
            <a:rPr lang="pt-BR" err="1"/>
            <a:t>what</a:t>
          </a:r>
          <a:r>
            <a:rPr lang="pt-BR"/>
            <a:t> </a:t>
          </a:r>
          <a:r>
            <a:rPr lang="pt-BR" err="1"/>
            <a:t>they</a:t>
          </a:r>
          <a:r>
            <a:rPr lang="pt-BR"/>
            <a:t> </a:t>
          </a:r>
          <a:r>
            <a:rPr lang="pt-BR" err="1"/>
            <a:t>can</a:t>
          </a:r>
          <a:r>
            <a:rPr lang="pt-BR"/>
            <a:t> </a:t>
          </a:r>
          <a:r>
            <a:rPr lang="pt-BR" err="1"/>
            <a:t>expect</a:t>
          </a:r>
          <a:r>
            <a:rPr lang="pt-BR"/>
            <a:t> from Mediation, </a:t>
          </a:r>
          <a:r>
            <a:rPr lang="pt-BR" err="1"/>
            <a:t>whatever</a:t>
          </a:r>
          <a:r>
            <a:rPr lang="pt-BR"/>
            <a:t> </a:t>
          </a:r>
          <a:r>
            <a:rPr lang="pt-BR" err="1"/>
            <a:t>their</a:t>
          </a:r>
          <a:r>
            <a:rPr lang="pt-BR"/>
            <a:t> </a:t>
          </a:r>
          <a:r>
            <a:rPr lang="en-MY"/>
            <a:t>cultural, religious, legal, or national context.</a:t>
          </a:r>
          <a:endParaRPr lang="en-US"/>
        </a:p>
      </dgm:t>
    </dgm:pt>
    <dgm:pt modelId="{2A2B4249-1159-4895-93F4-A3C4F66563C6}" type="parTrans" cxnId="{A0BDAC8C-6F19-4AE5-9912-D150C80232F4}">
      <dgm:prSet/>
      <dgm:spPr/>
      <dgm:t>
        <a:bodyPr/>
        <a:lstStyle/>
        <a:p>
          <a:endParaRPr lang="en-US"/>
        </a:p>
      </dgm:t>
    </dgm:pt>
    <dgm:pt modelId="{8486664A-DAE9-469D-9299-9079886AB700}" type="sibTrans" cxnId="{A0BDAC8C-6F19-4AE5-9912-D150C80232F4}">
      <dgm:prSet/>
      <dgm:spPr/>
      <dgm:t>
        <a:bodyPr/>
        <a:lstStyle/>
        <a:p>
          <a:endParaRPr lang="en-US"/>
        </a:p>
      </dgm:t>
    </dgm:pt>
    <dgm:pt modelId="{662ACB62-90E5-E64E-AD06-190CA27A61D6}" type="pres">
      <dgm:prSet presAssocID="{1811DA9D-4CC8-4F49-B620-7C4F8B2D3067}" presName="linear" presStyleCnt="0">
        <dgm:presLayoutVars>
          <dgm:animLvl val="lvl"/>
          <dgm:resizeHandles val="exact"/>
        </dgm:presLayoutVars>
      </dgm:prSet>
      <dgm:spPr/>
    </dgm:pt>
    <dgm:pt modelId="{619B8A92-422A-564D-9BE0-CB63055F8A4C}" type="pres">
      <dgm:prSet presAssocID="{2210FC9A-B4D9-46F1-85CE-CC87FED2E289}" presName="parentText" presStyleLbl="node1" presStyleIdx="0" presStyleCnt="2">
        <dgm:presLayoutVars>
          <dgm:chMax val="0"/>
          <dgm:bulletEnabled val="1"/>
        </dgm:presLayoutVars>
      </dgm:prSet>
      <dgm:spPr/>
    </dgm:pt>
    <dgm:pt modelId="{586E2C3D-536A-F248-8AD7-B00EB15A8575}" type="pres">
      <dgm:prSet presAssocID="{2210FC9A-B4D9-46F1-85CE-CC87FED2E289}" presName="childText" presStyleLbl="revTx" presStyleIdx="0" presStyleCnt="1">
        <dgm:presLayoutVars>
          <dgm:bulletEnabled val="1"/>
        </dgm:presLayoutVars>
      </dgm:prSet>
      <dgm:spPr/>
    </dgm:pt>
    <dgm:pt modelId="{2AFC4273-4AF8-D548-A403-DEE8D35CE3B2}" type="pres">
      <dgm:prSet presAssocID="{D8BAC4D2-4C16-4F7B-8CC2-523D733932AA}" presName="parentText" presStyleLbl="node1" presStyleIdx="1" presStyleCnt="2">
        <dgm:presLayoutVars>
          <dgm:chMax val="0"/>
          <dgm:bulletEnabled val="1"/>
        </dgm:presLayoutVars>
      </dgm:prSet>
      <dgm:spPr/>
    </dgm:pt>
  </dgm:ptLst>
  <dgm:cxnLst>
    <dgm:cxn modelId="{3FE74303-AECE-410D-B907-7A6E8508FB51}" srcId="{2210FC9A-B4D9-46F1-85CE-CC87FED2E289}" destId="{67F4131A-8D2B-4C01-BCC0-C21B1C2BBAC0}" srcOrd="0" destOrd="0" parTransId="{5DE779F3-B6B8-4F2F-8A1F-168E6D365506}" sibTransId="{CEEE44B6-DFF7-40F4-93A3-CF57BD3E0B2C}"/>
    <dgm:cxn modelId="{D3AF0705-D169-8C49-AC82-0DA1B798B0FF}" type="presOf" srcId="{45BB8C49-64CE-4126-A1DA-B486AE203F87}" destId="{586E2C3D-536A-F248-8AD7-B00EB15A8575}" srcOrd="0" destOrd="3" presId="urn:microsoft.com/office/officeart/2005/8/layout/vList2"/>
    <dgm:cxn modelId="{6D290E26-9C75-CD4A-8FD0-4F8856BB8BB9}" type="presOf" srcId="{D8BAC4D2-4C16-4F7B-8CC2-523D733932AA}" destId="{2AFC4273-4AF8-D548-A403-DEE8D35CE3B2}" srcOrd="0" destOrd="0" presId="urn:microsoft.com/office/officeart/2005/8/layout/vList2"/>
    <dgm:cxn modelId="{843AB826-47C9-CE49-9EFE-2AD50922A13C}" type="presOf" srcId="{67F4131A-8D2B-4C01-BCC0-C21B1C2BBAC0}" destId="{586E2C3D-536A-F248-8AD7-B00EB15A8575}" srcOrd="0" destOrd="0" presId="urn:microsoft.com/office/officeart/2005/8/layout/vList2"/>
    <dgm:cxn modelId="{A3FE6B2A-CAFB-9F4E-9E0D-AFC4E48FE302}" type="presOf" srcId="{2210FC9A-B4D9-46F1-85CE-CC87FED2E289}" destId="{619B8A92-422A-564D-9BE0-CB63055F8A4C}" srcOrd="0" destOrd="0" presId="urn:microsoft.com/office/officeart/2005/8/layout/vList2"/>
    <dgm:cxn modelId="{9D447435-86CC-5447-8691-BB37D46DBEF9}" type="presOf" srcId="{F1A31319-1E97-426B-942D-7A357D5F58E7}" destId="{586E2C3D-536A-F248-8AD7-B00EB15A8575}" srcOrd="0" destOrd="2" presId="urn:microsoft.com/office/officeart/2005/8/layout/vList2"/>
    <dgm:cxn modelId="{018A0344-233F-4369-91DC-55B7FC9800A5}" srcId="{2210FC9A-B4D9-46F1-85CE-CC87FED2E289}" destId="{DB04B015-709B-4AF9-AF95-1A4DA4215A0E}" srcOrd="4" destOrd="0" parTransId="{2718EEDF-71D9-4C7A-BAC4-765BD58DDDAA}" sibTransId="{D8AA9E31-45C7-41BE-BD18-F9BDA07F52ED}"/>
    <dgm:cxn modelId="{66F52657-0484-4520-B118-0F5BF05CBCEA}" srcId="{1811DA9D-4CC8-4F49-B620-7C4F8B2D3067}" destId="{2210FC9A-B4D9-46F1-85CE-CC87FED2E289}" srcOrd="0" destOrd="0" parTransId="{80A4647D-28D5-45EB-9D52-AE1880B4BD83}" sibTransId="{1F08F020-B65D-430C-96B5-12CECD149D43}"/>
    <dgm:cxn modelId="{07B9A45C-5E14-4110-A47E-4031BBB07FE8}" srcId="{2210FC9A-B4D9-46F1-85CE-CC87FED2E289}" destId="{C2AE4730-0A69-4972-90ED-D1B35CBBE212}" srcOrd="5" destOrd="0" parTransId="{99D0A254-6AA6-4408-A845-5602F9FDCC7B}" sibTransId="{24781668-2D1A-4B26-A805-7D18D7F1E795}"/>
    <dgm:cxn modelId="{55520B64-1FB4-C143-89DD-B0634A61FB94}" type="presOf" srcId="{C2AE4730-0A69-4972-90ED-D1B35CBBE212}" destId="{586E2C3D-536A-F248-8AD7-B00EB15A8575}" srcOrd="0" destOrd="5" presId="urn:microsoft.com/office/officeart/2005/8/layout/vList2"/>
    <dgm:cxn modelId="{B8C1FC73-CA39-444B-86DE-0ACE1999E27A}" type="presOf" srcId="{DB04B015-709B-4AF9-AF95-1A4DA4215A0E}" destId="{586E2C3D-536A-F248-8AD7-B00EB15A8575}" srcOrd="0" destOrd="4" presId="urn:microsoft.com/office/officeart/2005/8/layout/vList2"/>
    <dgm:cxn modelId="{9213DB7B-05E0-7F4C-9AE7-CE5E10A3B599}" type="presOf" srcId="{1811DA9D-4CC8-4F49-B620-7C4F8B2D3067}" destId="{662ACB62-90E5-E64E-AD06-190CA27A61D6}" srcOrd="0" destOrd="0" presId="urn:microsoft.com/office/officeart/2005/8/layout/vList2"/>
    <dgm:cxn modelId="{5976787D-164A-9043-B2F3-93D07EFF3674}" type="presOf" srcId="{85714F48-861F-4468-929E-13F6AE793AAA}" destId="{586E2C3D-536A-F248-8AD7-B00EB15A8575}" srcOrd="0" destOrd="1" presId="urn:microsoft.com/office/officeart/2005/8/layout/vList2"/>
    <dgm:cxn modelId="{A0BDAC8C-6F19-4AE5-9912-D150C80232F4}" srcId="{1811DA9D-4CC8-4F49-B620-7C4F8B2D3067}" destId="{D8BAC4D2-4C16-4F7B-8CC2-523D733932AA}" srcOrd="1" destOrd="0" parTransId="{2A2B4249-1159-4895-93F4-A3C4F66563C6}" sibTransId="{8486664A-DAE9-469D-9299-9079886AB700}"/>
    <dgm:cxn modelId="{63E0F294-10AD-4E19-83DE-5748648BA153}" srcId="{2210FC9A-B4D9-46F1-85CE-CC87FED2E289}" destId="{85714F48-861F-4468-929E-13F6AE793AAA}" srcOrd="1" destOrd="0" parTransId="{9A2BEB04-5462-4DAF-831D-9607DAD3954E}" sibTransId="{E6F7DC2C-0D0E-413F-8941-FFBE88AAE97C}"/>
    <dgm:cxn modelId="{4FE6F1D4-5F30-4E1D-93AE-3F6FA9EDE40C}" srcId="{2210FC9A-B4D9-46F1-85CE-CC87FED2E289}" destId="{F1A31319-1E97-426B-942D-7A357D5F58E7}" srcOrd="2" destOrd="0" parTransId="{9CA8FC65-C2D9-4C6E-98F5-E3BDAA3FE165}" sibTransId="{32143990-FB82-4828-8812-0B1AC691229E}"/>
    <dgm:cxn modelId="{3D18FFE1-D976-4740-A8E0-688B67B16518}" srcId="{2210FC9A-B4D9-46F1-85CE-CC87FED2E289}" destId="{45BB8C49-64CE-4126-A1DA-B486AE203F87}" srcOrd="3" destOrd="0" parTransId="{6CD4D8B7-B8EB-4EF2-9A9C-E9B5631436A6}" sibTransId="{6FF5F762-6098-45A4-BA21-ACCD192815DA}"/>
    <dgm:cxn modelId="{C7D86298-F6C3-804E-A878-2DF050820A90}" type="presParOf" srcId="{662ACB62-90E5-E64E-AD06-190CA27A61D6}" destId="{619B8A92-422A-564D-9BE0-CB63055F8A4C}" srcOrd="0" destOrd="0" presId="urn:microsoft.com/office/officeart/2005/8/layout/vList2"/>
    <dgm:cxn modelId="{0A34052B-BBE0-4645-9791-DA7831C9D47D}" type="presParOf" srcId="{662ACB62-90E5-E64E-AD06-190CA27A61D6}" destId="{586E2C3D-536A-F248-8AD7-B00EB15A8575}" srcOrd="1" destOrd="0" presId="urn:microsoft.com/office/officeart/2005/8/layout/vList2"/>
    <dgm:cxn modelId="{BF2B6EE2-4E29-2644-AFF2-398B17A87DE0}" type="presParOf" srcId="{662ACB62-90E5-E64E-AD06-190CA27A61D6}" destId="{2AFC4273-4AF8-D548-A403-DEE8D35CE3B2}"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11DA9D-4CC8-4F49-B620-7C4F8B2D306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210FC9A-B4D9-46F1-85CE-CC87FED2E289}">
      <dgm:prSet custT="1"/>
      <dgm:spPr/>
      <dgm:t>
        <a:bodyPr/>
        <a:lstStyle/>
        <a:p>
          <a:pPr algn="ctr"/>
          <a:r>
            <a:rPr lang="pt-BR" sz="3600" err="1">
              <a:solidFill>
                <a:srgbClr val="FEFFFF"/>
              </a:solidFill>
            </a:rPr>
            <a:t>To</a:t>
          </a:r>
          <a:r>
            <a:rPr lang="pt-BR" sz="3600">
              <a:solidFill>
                <a:srgbClr val="FEFFFF"/>
              </a:solidFill>
            </a:rPr>
            <a:t> </a:t>
          </a:r>
          <a:r>
            <a:rPr lang="pt-BR" sz="3600" err="1">
              <a:solidFill>
                <a:srgbClr val="FEFFFF"/>
              </a:solidFill>
            </a:rPr>
            <a:t>make</a:t>
          </a:r>
          <a:r>
            <a:rPr lang="pt-BR" sz="3600">
              <a:solidFill>
                <a:srgbClr val="FEFFFF"/>
              </a:solidFill>
            </a:rPr>
            <a:t> </a:t>
          </a:r>
          <a:r>
            <a:rPr lang="pt-BR" sz="3600" err="1">
              <a:solidFill>
                <a:srgbClr val="FEFFFF"/>
              </a:solidFill>
            </a:rPr>
            <a:t>mediation</a:t>
          </a:r>
          <a:r>
            <a:rPr lang="pt-BR" sz="3600">
              <a:solidFill>
                <a:srgbClr val="FEFFFF"/>
              </a:solidFill>
            </a:rPr>
            <a:t> </a:t>
          </a:r>
          <a:r>
            <a:rPr lang="pt-BR" sz="3600" err="1">
              <a:solidFill>
                <a:srgbClr val="FEFFFF"/>
              </a:solidFill>
            </a:rPr>
            <a:t>mainstream</a:t>
          </a:r>
          <a:r>
            <a:rPr lang="pt-BR" sz="3600">
              <a:solidFill>
                <a:srgbClr val="FEFFFF"/>
              </a:solidFill>
            </a:rPr>
            <a:t> </a:t>
          </a:r>
          <a:r>
            <a:rPr lang="pt-BR" sz="3600" err="1">
              <a:solidFill>
                <a:srgbClr val="FEFFFF"/>
              </a:solidFill>
            </a:rPr>
            <a:t>worldwide</a:t>
          </a:r>
          <a:r>
            <a:rPr lang="pt-BR" sz="3600">
              <a:solidFill>
                <a:srgbClr val="FEFFFF"/>
              </a:solidFill>
            </a:rPr>
            <a:t> – </a:t>
          </a:r>
          <a:r>
            <a:rPr lang="pt-BR" sz="3600" err="1">
              <a:solidFill>
                <a:srgbClr val="FEFFFF"/>
              </a:solidFill>
            </a:rPr>
            <a:t>to</a:t>
          </a:r>
          <a:r>
            <a:rPr lang="pt-BR" sz="3600">
              <a:solidFill>
                <a:srgbClr val="FEFFFF"/>
              </a:solidFill>
            </a:rPr>
            <a:t> </a:t>
          </a:r>
          <a:r>
            <a:rPr lang="pt-BR" sz="3600" err="1">
              <a:solidFill>
                <a:srgbClr val="FEFFFF"/>
              </a:solidFill>
            </a:rPr>
            <a:t>ensure</a:t>
          </a:r>
          <a:r>
            <a:rPr lang="pt-BR" sz="3600">
              <a:solidFill>
                <a:srgbClr val="FEFFFF"/>
              </a:solidFill>
            </a:rPr>
            <a:t> </a:t>
          </a:r>
          <a:r>
            <a:rPr lang="pt-BR" sz="3600" err="1">
              <a:solidFill>
                <a:srgbClr val="FEFFFF"/>
              </a:solidFill>
            </a:rPr>
            <a:t>adequate</a:t>
          </a:r>
          <a:r>
            <a:rPr lang="pt-BR" sz="3600">
              <a:solidFill>
                <a:srgbClr val="FEFFFF"/>
              </a:solidFill>
            </a:rPr>
            <a:t> self-</a:t>
          </a:r>
          <a:r>
            <a:rPr lang="pt-BR" sz="3600" err="1">
              <a:solidFill>
                <a:srgbClr val="FEFFFF"/>
              </a:solidFill>
            </a:rPr>
            <a:t>determination</a:t>
          </a:r>
          <a:endParaRPr lang="en-US" sz="3600"/>
        </a:p>
      </dgm:t>
    </dgm:pt>
    <dgm:pt modelId="{80A4647D-28D5-45EB-9D52-AE1880B4BD83}" type="parTrans" cxnId="{66F52657-0484-4520-B118-0F5BF05CBCEA}">
      <dgm:prSet/>
      <dgm:spPr/>
      <dgm:t>
        <a:bodyPr/>
        <a:lstStyle/>
        <a:p>
          <a:endParaRPr lang="en-US"/>
        </a:p>
      </dgm:t>
    </dgm:pt>
    <dgm:pt modelId="{1F08F020-B65D-430C-96B5-12CECD149D43}" type="sibTrans" cxnId="{66F52657-0484-4520-B118-0F5BF05CBCEA}">
      <dgm:prSet/>
      <dgm:spPr/>
      <dgm:t>
        <a:bodyPr/>
        <a:lstStyle/>
        <a:p>
          <a:endParaRPr lang="en-US"/>
        </a:p>
      </dgm:t>
    </dgm:pt>
    <dgm:pt modelId="{662ACB62-90E5-E64E-AD06-190CA27A61D6}" type="pres">
      <dgm:prSet presAssocID="{1811DA9D-4CC8-4F49-B620-7C4F8B2D3067}" presName="linear" presStyleCnt="0">
        <dgm:presLayoutVars>
          <dgm:animLvl val="lvl"/>
          <dgm:resizeHandles val="exact"/>
        </dgm:presLayoutVars>
      </dgm:prSet>
      <dgm:spPr/>
    </dgm:pt>
    <dgm:pt modelId="{619B8A92-422A-564D-9BE0-CB63055F8A4C}" type="pres">
      <dgm:prSet presAssocID="{2210FC9A-B4D9-46F1-85CE-CC87FED2E289}" presName="parentText" presStyleLbl="node1" presStyleIdx="0" presStyleCnt="1">
        <dgm:presLayoutVars>
          <dgm:chMax val="0"/>
          <dgm:bulletEnabled val="1"/>
        </dgm:presLayoutVars>
      </dgm:prSet>
      <dgm:spPr/>
    </dgm:pt>
  </dgm:ptLst>
  <dgm:cxnLst>
    <dgm:cxn modelId="{A3FE6B2A-CAFB-9F4E-9E0D-AFC4E48FE302}" type="presOf" srcId="{2210FC9A-B4D9-46F1-85CE-CC87FED2E289}" destId="{619B8A92-422A-564D-9BE0-CB63055F8A4C}" srcOrd="0" destOrd="0" presId="urn:microsoft.com/office/officeart/2005/8/layout/vList2"/>
    <dgm:cxn modelId="{66F52657-0484-4520-B118-0F5BF05CBCEA}" srcId="{1811DA9D-4CC8-4F49-B620-7C4F8B2D3067}" destId="{2210FC9A-B4D9-46F1-85CE-CC87FED2E289}" srcOrd="0" destOrd="0" parTransId="{80A4647D-28D5-45EB-9D52-AE1880B4BD83}" sibTransId="{1F08F020-B65D-430C-96B5-12CECD149D43}"/>
    <dgm:cxn modelId="{9213DB7B-05E0-7F4C-9AE7-CE5E10A3B599}" type="presOf" srcId="{1811DA9D-4CC8-4F49-B620-7C4F8B2D3067}" destId="{662ACB62-90E5-E64E-AD06-190CA27A61D6}" srcOrd="0" destOrd="0" presId="urn:microsoft.com/office/officeart/2005/8/layout/vList2"/>
    <dgm:cxn modelId="{C7D86298-F6C3-804E-A878-2DF050820A90}" type="presParOf" srcId="{662ACB62-90E5-E64E-AD06-190CA27A61D6}" destId="{619B8A92-422A-564D-9BE0-CB63055F8A4C}"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580856-0361-49A2-AE24-DAEAFB55D0EB}"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en-US"/>
        </a:p>
      </dgm:t>
    </dgm:pt>
    <dgm:pt modelId="{3CFDD387-ADD2-4CC3-A33B-A44F572D22D9}">
      <dgm:prSet/>
      <dgm:spPr>
        <a:solidFill>
          <a:schemeClr val="accent1"/>
        </a:solidFill>
      </dgm:spPr>
      <dgm:t>
        <a:bodyPr/>
        <a:lstStyle/>
        <a:p>
          <a:r>
            <a:rPr lang="pt-BR" dirty="0" err="1"/>
            <a:t>By</a:t>
          </a:r>
          <a:r>
            <a:rPr lang="pt-BR" dirty="0"/>
            <a:t> </a:t>
          </a:r>
          <a:r>
            <a:rPr lang="pt-BR" dirty="0" err="1"/>
            <a:t>giving</a:t>
          </a:r>
          <a:r>
            <a:rPr lang="pt-BR" dirty="0"/>
            <a:t> </a:t>
          </a:r>
          <a:r>
            <a:rPr lang="pt-BR" dirty="0" err="1"/>
            <a:t>certainty</a:t>
          </a:r>
          <a:r>
            <a:rPr lang="pt-BR" dirty="0"/>
            <a:t> </a:t>
          </a:r>
          <a:r>
            <a:rPr lang="pt-BR" dirty="0" err="1"/>
            <a:t>to</a:t>
          </a:r>
          <a:r>
            <a:rPr lang="pt-BR" dirty="0"/>
            <a:t> future </a:t>
          </a:r>
          <a:r>
            <a:rPr lang="pt-BR" dirty="0" err="1"/>
            <a:t>parties</a:t>
          </a:r>
          <a:r>
            <a:rPr lang="pt-BR" dirty="0"/>
            <a:t> </a:t>
          </a:r>
          <a:r>
            <a:rPr lang="pt-BR" dirty="0" err="1"/>
            <a:t>considering</a:t>
          </a:r>
          <a:r>
            <a:rPr lang="pt-BR" dirty="0"/>
            <a:t> </a:t>
          </a:r>
          <a:r>
            <a:rPr lang="pt-BR" dirty="0" err="1"/>
            <a:t>mediation</a:t>
          </a:r>
          <a:endParaRPr lang="en-US" dirty="0"/>
        </a:p>
      </dgm:t>
    </dgm:pt>
    <dgm:pt modelId="{0DF164FF-0417-43BC-AB8D-AFD690204CB9}" type="parTrans" cxnId="{38951C02-56DF-4D86-AB34-13BFDBF31B3B}">
      <dgm:prSet/>
      <dgm:spPr/>
      <dgm:t>
        <a:bodyPr/>
        <a:lstStyle/>
        <a:p>
          <a:endParaRPr lang="en-US"/>
        </a:p>
      </dgm:t>
    </dgm:pt>
    <dgm:pt modelId="{3E634350-2473-4EB0-8C1F-5840D94FBABE}" type="sibTrans" cxnId="{38951C02-56DF-4D86-AB34-13BFDBF31B3B}">
      <dgm:prSet/>
      <dgm:spPr/>
      <dgm:t>
        <a:bodyPr/>
        <a:lstStyle/>
        <a:p>
          <a:endParaRPr lang="en-US"/>
        </a:p>
      </dgm:t>
    </dgm:pt>
    <dgm:pt modelId="{896FA2F6-4124-4A2D-BEBD-E7F9D95E54E1}">
      <dgm:prSet/>
      <dgm:spPr/>
      <dgm:t>
        <a:bodyPr/>
        <a:lstStyle/>
        <a:p>
          <a:r>
            <a:rPr lang="pt-BR" err="1"/>
            <a:t>Clients</a:t>
          </a:r>
          <a:r>
            <a:rPr lang="pt-BR"/>
            <a:t> </a:t>
          </a:r>
          <a:r>
            <a:rPr lang="pt-BR" err="1"/>
            <a:t>know</a:t>
          </a:r>
          <a:r>
            <a:rPr lang="pt-BR"/>
            <a:t> </a:t>
          </a:r>
          <a:r>
            <a:rPr lang="pt-BR" err="1"/>
            <a:t>what</a:t>
          </a:r>
          <a:r>
            <a:rPr lang="pt-BR"/>
            <a:t> </a:t>
          </a:r>
          <a:r>
            <a:rPr lang="pt-BR" err="1"/>
            <a:t>they</a:t>
          </a:r>
          <a:r>
            <a:rPr lang="pt-BR"/>
            <a:t> are </a:t>
          </a:r>
          <a:r>
            <a:rPr lang="pt-BR" err="1"/>
            <a:t>getting</a:t>
          </a:r>
          <a:r>
            <a:rPr lang="pt-BR"/>
            <a:t>, </a:t>
          </a:r>
          <a:r>
            <a:rPr lang="pt-BR" err="1"/>
            <a:t>and</a:t>
          </a:r>
          <a:r>
            <a:rPr lang="pt-BR"/>
            <a:t> </a:t>
          </a:r>
          <a:r>
            <a:rPr lang="pt-BR" err="1"/>
            <a:t>what</a:t>
          </a:r>
          <a:r>
            <a:rPr lang="pt-BR"/>
            <a:t> </a:t>
          </a:r>
          <a:r>
            <a:rPr lang="pt-BR" err="1"/>
            <a:t>they</a:t>
          </a:r>
          <a:r>
            <a:rPr lang="pt-BR"/>
            <a:t> </a:t>
          </a:r>
          <a:r>
            <a:rPr lang="pt-BR" err="1"/>
            <a:t>can</a:t>
          </a:r>
          <a:r>
            <a:rPr lang="pt-BR"/>
            <a:t> </a:t>
          </a:r>
          <a:r>
            <a:rPr lang="pt-BR" err="1"/>
            <a:t>expect</a:t>
          </a:r>
          <a:r>
            <a:rPr lang="pt-BR"/>
            <a:t> </a:t>
          </a:r>
          <a:r>
            <a:rPr lang="pt-BR" err="1"/>
            <a:t>from</a:t>
          </a:r>
          <a:r>
            <a:rPr lang="pt-BR"/>
            <a:t> </a:t>
          </a:r>
          <a:r>
            <a:rPr lang="pt-BR" err="1"/>
            <a:t>the</a:t>
          </a:r>
          <a:r>
            <a:rPr lang="pt-BR"/>
            <a:t> </a:t>
          </a:r>
          <a:r>
            <a:rPr lang="pt-BR" err="1"/>
            <a:t>mediator</a:t>
          </a:r>
          <a:r>
            <a:rPr lang="pt-BR"/>
            <a:t> </a:t>
          </a:r>
          <a:r>
            <a:rPr lang="pt-BR" err="1"/>
            <a:t>and</a:t>
          </a:r>
          <a:r>
            <a:rPr lang="pt-BR"/>
            <a:t> </a:t>
          </a:r>
          <a:r>
            <a:rPr lang="pt-BR" err="1"/>
            <a:t>the</a:t>
          </a:r>
          <a:r>
            <a:rPr lang="pt-BR"/>
            <a:t> </a:t>
          </a:r>
          <a:r>
            <a:rPr lang="pt-BR" err="1"/>
            <a:t>mediation</a:t>
          </a:r>
          <a:r>
            <a:rPr lang="pt-BR"/>
            <a:t> </a:t>
          </a:r>
          <a:r>
            <a:rPr lang="pt-BR" err="1"/>
            <a:t>process</a:t>
          </a:r>
          <a:r>
            <a:rPr lang="pt-BR"/>
            <a:t>.</a:t>
          </a:r>
          <a:endParaRPr lang="en-US"/>
        </a:p>
      </dgm:t>
    </dgm:pt>
    <dgm:pt modelId="{FC8462EC-35D8-458F-87D6-8A2C30F641D8}" type="parTrans" cxnId="{5CA6F1C3-5F93-4E0B-B74B-FC2D68B7C1BD}">
      <dgm:prSet/>
      <dgm:spPr/>
      <dgm:t>
        <a:bodyPr/>
        <a:lstStyle/>
        <a:p>
          <a:endParaRPr lang="en-US"/>
        </a:p>
      </dgm:t>
    </dgm:pt>
    <dgm:pt modelId="{7CCE84D0-ECAC-46F0-8D57-8F81159795C9}" type="sibTrans" cxnId="{5CA6F1C3-5F93-4E0B-B74B-FC2D68B7C1BD}">
      <dgm:prSet/>
      <dgm:spPr/>
      <dgm:t>
        <a:bodyPr/>
        <a:lstStyle/>
        <a:p>
          <a:endParaRPr lang="en-US"/>
        </a:p>
      </dgm:t>
    </dgm:pt>
    <dgm:pt modelId="{3E598B7B-5491-4382-B2E6-41AD81666766}">
      <dgm:prSet/>
      <dgm:spPr>
        <a:solidFill>
          <a:schemeClr val="accent1"/>
        </a:solidFill>
      </dgm:spPr>
      <dgm:t>
        <a:bodyPr/>
        <a:lstStyle/>
        <a:p>
          <a:r>
            <a:rPr lang="pt-BR" err="1"/>
            <a:t>By</a:t>
          </a:r>
          <a:r>
            <a:rPr lang="pt-BR"/>
            <a:t> </a:t>
          </a:r>
          <a:r>
            <a:rPr lang="pt-BR" err="1"/>
            <a:t>respecting</a:t>
          </a:r>
          <a:r>
            <a:rPr lang="pt-BR"/>
            <a:t> </a:t>
          </a:r>
          <a:r>
            <a:rPr lang="en-MY"/>
            <a:t>the extreme diversity of mediation applications and approaches across the world.</a:t>
          </a:r>
          <a:r>
            <a:rPr lang="pt-BR"/>
            <a:t> </a:t>
          </a:r>
          <a:endParaRPr lang="en-US"/>
        </a:p>
      </dgm:t>
    </dgm:pt>
    <dgm:pt modelId="{43027631-19FF-40F7-AE76-44F6065D1F88}" type="parTrans" cxnId="{DD46A08B-80A5-4D42-82BC-83FAE28D8CDC}">
      <dgm:prSet/>
      <dgm:spPr/>
      <dgm:t>
        <a:bodyPr/>
        <a:lstStyle/>
        <a:p>
          <a:endParaRPr lang="en-US"/>
        </a:p>
      </dgm:t>
    </dgm:pt>
    <dgm:pt modelId="{2F2956C6-1B96-48D8-801D-3FD20A8D2E95}" type="sibTrans" cxnId="{DD46A08B-80A5-4D42-82BC-83FAE28D8CDC}">
      <dgm:prSet/>
      <dgm:spPr/>
      <dgm:t>
        <a:bodyPr/>
        <a:lstStyle/>
        <a:p>
          <a:endParaRPr lang="en-US"/>
        </a:p>
      </dgm:t>
    </dgm:pt>
    <dgm:pt modelId="{EE241921-2B06-43F4-BF9A-FFDA86435D84}">
      <dgm:prSet/>
      <dgm:spPr/>
      <dgm:t>
        <a:bodyPr/>
        <a:lstStyle/>
        <a:p>
          <a:r>
            <a:rPr lang="en-MY"/>
            <a:t>The Protocol is not intended to advantage or disadvantage any particular mediation style or approach - it respects the diversity of practice that exists across the world.</a:t>
          </a:r>
          <a:endParaRPr lang="en-US"/>
        </a:p>
      </dgm:t>
    </dgm:pt>
    <dgm:pt modelId="{BD95694D-7FAF-4EBC-A4F1-C8E1DDDCED01}" type="parTrans" cxnId="{4B442C9A-9ACF-47AE-BE1E-C5BCEF0FD389}">
      <dgm:prSet/>
      <dgm:spPr/>
      <dgm:t>
        <a:bodyPr/>
        <a:lstStyle/>
        <a:p>
          <a:endParaRPr lang="en-US"/>
        </a:p>
      </dgm:t>
    </dgm:pt>
    <dgm:pt modelId="{36221629-E1B2-433F-A7AE-C96C04E7F6CB}" type="sibTrans" cxnId="{4B442C9A-9ACF-47AE-BE1E-C5BCEF0FD389}">
      <dgm:prSet/>
      <dgm:spPr/>
      <dgm:t>
        <a:bodyPr/>
        <a:lstStyle/>
        <a:p>
          <a:endParaRPr lang="en-US"/>
        </a:p>
      </dgm:t>
    </dgm:pt>
    <dgm:pt modelId="{3650EC10-1527-4DE6-BBB2-784BD799A659}">
      <dgm:prSet/>
      <dgm:spPr>
        <a:solidFill>
          <a:schemeClr val="accent1"/>
        </a:solidFill>
      </dgm:spPr>
      <dgm:t>
        <a:bodyPr/>
        <a:lstStyle/>
        <a:p>
          <a:r>
            <a:rPr lang="pt-BR" err="1"/>
            <a:t>By</a:t>
          </a:r>
          <a:r>
            <a:rPr lang="pt-BR"/>
            <a:t> </a:t>
          </a:r>
          <a:r>
            <a:rPr lang="pt-BR" err="1"/>
            <a:t>supporting</a:t>
          </a:r>
          <a:r>
            <a:rPr lang="pt-BR"/>
            <a:t> self-</a:t>
          </a:r>
          <a:r>
            <a:rPr lang="pt-BR" err="1"/>
            <a:t>determination</a:t>
          </a:r>
          <a:r>
            <a:rPr lang="pt-BR"/>
            <a:t> </a:t>
          </a:r>
          <a:r>
            <a:rPr lang="pt-BR" err="1"/>
            <a:t>of</a:t>
          </a:r>
          <a:r>
            <a:rPr lang="pt-BR"/>
            <a:t> </a:t>
          </a:r>
          <a:r>
            <a:rPr lang="pt-BR" err="1"/>
            <a:t>parties</a:t>
          </a:r>
          <a:r>
            <a:rPr lang="pt-BR"/>
            <a:t> </a:t>
          </a:r>
          <a:r>
            <a:rPr lang="pt-BR" err="1"/>
            <a:t>entering</a:t>
          </a:r>
          <a:r>
            <a:rPr lang="pt-BR"/>
            <a:t> </a:t>
          </a:r>
          <a:r>
            <a:rPr lang="pt-BR" err="1"/>
            <a:t>the</a:t>
          </a:r>
          <a:r>
            <a:rPr lang="pt-BR"/>
            <a:t> </a:t>
          </a:r>
          <a:r>
            <a:rPr lang="pt-BR" err="1"/>
            <a:t>mediation</a:t>
          </a:r>
          <a:r>
            <a:rPr lang="pt-BR"/>
            <a:t> </a:t>
          </a:r>
          <a:r>
            <a:rPr lang="pt-BR" err="1"/>
            <a:t>process</a:t>
          </a:r>
          <a:endParaRPr lang="en-US"/>
        </a:p>
      </dgm:t>
    </dgm:pt>
    <dgm:pt modelId="{F677D55B-DFD1-44D8-9E71-B7FED4DEBBF5}" type="parTrans" cxnId="{A7347747-25CE-47AA-8138-8AFD561082CB}">
      <dgm:prSet/>
      <dgm:spPr/>
      <dgm:t>
        <a:bodyPr/>
        <a:lstStyle/>
        <a:p>
          <a:endParaRPr lang="en-US"/>
        </a:p>
      </dgm:t>
    </dgm:pt>
    <dgm:pt modelId="{11ACCB70-3C7B-4989-B210-F8862596B6CC}" type="sibTrans" cxnId="{A7347747-25CE-47AA-8138-8AFD561082CB}">
      <dgm:prSet/>
      <dgm:spPr/>
      <dgm:t>
        <a:bodyPr/>
        <a:lstStyle/>
        <a:p>
          <a:endParaRPr lang="en-US"/>
        </a:p>
      </dgm:t>
    </dgm:pt>
    <dgm:pt modelId="{8A178543-DD0E-443E-852C-B5C8A9EFE286}">
      <dgm:prSet/>
      <dgm:spPr/>
      <dgm:t>
        <a:bodyPr/>
        <a:lstStyle/>
        <a:p>
          <a:r>
            <a:rPr lang="en-MY"/>
            <a:t>The right and ability of the parties in mediation to freely and with understanding engage in the mediation process, is a </a:t>
          </a:r>
          <a:r>
            <a:rPr lang="en-MY" i="1"/>
            <a:t>nearly</a:t>
          </a:r>
          <a:r>
            <a:rPr lang="en-MY"/>
            <a:t> universal principle in mediation.</a:t>
          </a:r>
          <a:endParaRPr lang="en-US"/>
        </a:p>
      </dgm:t>
    </dgm:pt>
    <dgm:pt modelId="{394F004D-DA1E-4E8A-BCD3-4BC78A41F65D}" type="parTrans" cxnId="{E933A778-A9C0-4E9C-A386-4436B9B1ABE6}">
      <dgm:prSet/>
      <dgm:spPr/>
      <dgm:t>
        <a:bodyPr/>
        <a:lstStyle/>
        <a:p>
          <a:endParaRPr lang="en-US"/>
        </a:p>
      </dgm:t>
    </dgm:pt>
    <dgm:pt modelId="{0DCB2EFC-ED3A-4106-8492-D2AF1222EAE5}" type="sibTrans" cxnId="{E933A778-A9C0-4E9C-A386-4436B9B1ABE6}">
      <dgm:prSet/>
      <dgm:spPr/>
      <dgm:t>
        <a:bodyPr/>
        <a:lstStyle/>
        <a:p>
          <a:endParaRPr lang="en-US"/>
        </a:p>
      </dgm:t>
    </dgm:pt>
    <dgm:pt modelId="{9B0D6CE7-ED1D-DB41-9FCC-D8456599C544}" type="pres">
      <dgm:prSet presAssocID="{58580856-0361-49A2-AE24-DAEAFB55D0EB}" presName="Name0" presStyleCnt="0">
        <dgm:presLayoutVars>
          <dgm:dir/>
          <dgm:animLvl val="lvl"/>
          <dgm:resizeHandles val="exact"/>
        </dgm:presLayoutVars>
      </dgm:prSet>
      <dgm:spPr/>
    </dgm:pt>
    <dgm:pt modelId="{B44DC39A-67B6-2444-AB3F-848C21FECB94}" type="pres">
      <dgm:prSet presAssocID="{3CFDD387-ADD2-4CC3-A33B-A44F572D22D9}" presName="linNode" presStyleCnt="0"/>
      <dgm:spPr/>
    </dgm:pt>
    <dgm:pt modelId="{F758321B-B569-7541-A659-DD1970E1D0ED}" type="pres">
      <dgm:prSet presAssocID="{3CFDD387-ADD2-4CC3-A33B-A44F572D22D9}" presName="parentText" presStyleLbl="node1" presStyleIdx="0" presStyleCnt="3">
        <dgm:presLayoutVars>
          <dgm:chMax val="1"/>
          <dgm:bulletEnabled val="1"/>
        </dgm:presLayoutVars>
      </dgm:prSet>
      <dgm:spPr/>
    </dgm:pt>
    <dgm:pt modelId="{F4758157-F669-954F-BF4B-2DE80C62E774}" type="pres">
      <dgm:prSet presAssocID="{3CFDD387-ADD2-4CC3-A33B-A44F572D22D9}" presName="descendantText" presStyleLbl="alignAccFollowNode1" presStyleIdx="0" presStyleCnt="3">
        <dgm:presLayoutVars>
          <dgm:bulletEnabled val="1"/>
        </dgm:presLayoutVars>
      </dgm:prSet>
      <dgm:spPr/>
    </dgm:pt>
    <dgm:pt modelId="{ED440DB6-2AFC-524A-8FB6-64DC2408259F}" type="pres">
      <dgm:prSet presAssocID="{3E634350-2473-4EB0-8C1F-5840D94FBABE}" presName="sp" presStyleCnt="0"/>
      <dgm:spPr/>
    </dgm:pt>
    <dgm:pt modelId="{4B2F4C52-2BBF-7D45-9D4E-DF01D3586C01}" type="pres">
      <dgm:prSet presAssocID="{3E598B7B-5491-4382-B2E6-41AD81666766}" presName="linNode" presStyleCnt="0"/>
      <dgm:spPr/>
    </dgm:pt>
    <dgm:pt modelId="{F51E1489-F4E4-6649-BAF6-55A9D2258164}" type="pres">
      <dgm:prSet presAssocID="{3E598B7B-5491-4382-B2E6-41AD81666766}" presName="parentText" presStyleLbl="node1" presStyleIdx="1" presStyleCnt="3">
        <dgm:presLayoutVars>
          <dgm:chMax val="1"/>
          <dgm:bulletEnabled val="1"/>
        </dgm:presLayoutVars>
      </dgm:prSet>
      <dgm:spPr/>
    </dgm:pt>
    <dgm:pt modelId="{DD629477-9494-5342-A9B3-3C319A3657A2}" type="pres">
      <dgm:prSet presAssocID="{3E598B7B-5491-4382-B2E6-41AD81666766}" presName="descendantText" presStyleLbl="alignAccFollowNode1" presStyleIdx="1" presStyleCnt="3">
        <dgm:presLayoutVars>
          <dgm:bulletEnabled val="1"/>
        </dgm:presLayoutVars>
      </dgm:prSet>
      <dgm:spPr/>
    </dgm:pt>
    <dgm:pt modelId="{7EDD8D20-6E3E-AA48-A4CA-248693CD91E8}" type="pres">
      <dgm:prSet presAssocID="{2F2956C6-1B96-48D8-801D-3FD20A8D2E95}" presName="sp" presStyleCnt="0"/>
      <dgm:spPr/>
    </dgm:pt>
    <dgm:pt modelId="{FFA50B95-996A-7344-8B54-6BE632CAA8C3}" type="pres">
      <dgm:prSet presAssocID="{3650EC10-1527-4DE6-BBB2-784BD799A659}" presName="linNode" presStyleCnt="0"/>
      <dgm:spPr/>
    </dgm:pt>
    <dgm:pt modelId="{004BDE04-2E71-DC48-BF87-3667AFFF000A}" type="pres">
      <dgm:prSet presAssocID="{3650EC10-1527-4DE6-BBB2-784BD799A659}" presName="parentText" presStyleLbl="node1" presStyleIdx="2" presStyleCnt="3">
        <dgm:presLayoutVars>
          <dgm:chMax val="1"/>
          <dgm:bulletEnabled val="1"/>
        </dgm:presLayoutVars>
      </dgm:prSet>
      <dgm:spPr/>
    </dgm:pt>
    <dgm:pt modelId="{18522473-FE0B-6C44-9635-9ED8330AF079}" type="pres">
      <dgm:prSet presAssocID="{3650EC10-1527-4DE6-BBB2-784BD799A659}" presName="descendantText" presStyleLbl="alignAccFollowNode1" presStyleIdx="2" presStyleCnt="3">
        <dgm:presLayoutVars>
          <dgm:bulletEnabled val="1"/>
        </dgm:presLayoutVars>
      </dgm:prSet>
      <dgm:spPr/>
    </dgm:pt>
  </dgm:ptLst>
  <dgm:cxnLst>
    <dgm:cxn modelId="{38951C02-56DF-4D86-AB34-13BFDBF31B3B}" srcId="{58580856-0361-49A2-AE24-DAEAFB55D0EB}" destId="{3CFDD387-ADD2-4CC3-A33B-A44F572D22D9}" srcOrd="0" destOrd="0" parTransId="{0DF164FF-0417-43BC-AB8D-AFD690204CB9}" sibTransId="{3E634350-2473-4EB0-8C1F-5840D94FBABE}"/>
    <dgm:cxn modelId="{876F2A11-23BC-F944-BCD1-466CDD8A8701}" type="presOf" srcId="{EE241921-2B06-43F4-BF9A-FFDA86435D84}" destId="{DD629477-9494-5342-A9B3-3C319A3657A2}" srcOrd="0" destOrd="0" presId="urn:microsoft.com/office/officeart/2005/8/layout/vList5"/>
    <dgm:cxn modelId="{61CC0334-609D-D64C-B0E9-7D9CE842D366}" type="presOf" srcId="{3650EC10-1527-4DE6-BBB2-784BD799A659}" destId="{004BDE04-2E71-DC48-BF87-3667AFFF000A}" srcOrd="0" destOrd="0" presId="urn:microsoft.com/office/officeart/2005/8/layout/vList5"/>
    <dgm:cxn modelId="{A7347747-25CE-47AA-8138-8AFD561082CB}" srcId="{58580856-0361-49A2-AE24-DAEAFB55D0EB}" destId="{3650EC10-1527-4DE6-BBB2-784BD799A659}" srcOrd="2" destOrd="0" parTransId="{F677D55B-DFD1-44D8-9E71-B7FED4DEBBF5}" sibTransId="{11ACCB70-3C7B-4989-B210-F8862596B6CC}"/>
    <dgm:cxn modelId="{E933A778-A9C0-4E9C-A386-4436B9B1ABE6}" srcId="{3650EC10-1527-4DE6-BBB2-784BD799A659}" destId="{8A178543-DD0E-443E-852C-B5C8A9EFE286}" srcOrd="0" destOrd="0" parTransId="{394F004D-DA1E-4E8A-BCD3-4BC78A41F65D}" sibTransId="{0DCB2EFC-ED3A-4106-8492-D2AF1222EAE5}"/>
    <dgm:cxn modelId="{5453D885-ABD6-5942-A64C-9BEA4D5CAA87}" type="presOf" srcId="{3CFDD387-ADD2-4CC3-A33B-A44F572D22D9}" destId="{F758321B-B569-7541-A659-DD1970E1D0ED}" srcOrd="0" destOrd="0" presId="urn:microsoft.com/office/officeart/2005/8/layout/vList5"/>
    <dgm:cxn modelId="{DD46A08B-80A5-4D42-82BC-83FAE28D8CDC}" srcId="{58580856-0361-49A2-AE24-DAEAFB55D0EB}" destId="{3E598B7B-5491-4382-B2E6-41AD81666766}" srcOrd="1" destOrd="0" parTransId="{43027631-19FF-40F7-AE76-44F6065D1F88}" sibTransId="{2F2956C6-1B96-48D8-801D-3FD20A8D2E95}"/>
    <dgm:cxn modelId="{9DA6C491-D06B-4643-9265-BDF100C19CE3}" type="presOf" srcId="{3E598B7B-5491-4382-B2E6-41AD81666766}" destId="{F51E1489-F4E4-6649-BAF6-55A9D2258164}" srcOrd="0" destOrd="0" presId="urn:microsoft.com/office/officeart/2005/8/layout/vList5"/>
    <dgm:cxn modelId="{4B442C9A-9ACF-47AE-BE1E-C5BCEF0FD389}" srcId="{3E598B7B-5491-4382-B2E6-41AD81666766}" destId="{EE241921-2B06-43F4-BF9A-FFDA86435D84}" srcOrd="0" destOrd="0" parTransId="{BD95694D-7FAF-4EBC-A4F1-C8E1DDDCED01}" sibTransId="{36221629-E1B2-433F-A7AE-C96C04E7F6CB}"/>
    <dgm:cxn modelId="{020164B0-1DC7-4744-92F3-64790D17C58B}" type="presOf" srcId="{896FA2F6-4124-4A2D-BEBD-E7F9D95E54E1}" destId="{F4758157-F669-954F-BF4B-2DE80C62E774}" srcOrd="0" destOrd="0" presId="urn:microsoft.com/office/officeart/2005/8/layout/vList5"/>
    <dgm:cxn modelId="{5CA6F1C3-5F93-4E0B-B74B-FC2D68B7C1BD}" srcId="{3CFDD387-ADD2-4CC3-A33B-A44F572D22D9}" destId="{896FA2F6-4124-4A2D-BEBD-E7F9D95E54E1}" srcOrd="0" destOrd="0" parTransId="{FC8462EC-35D8-458F-87D6-8A2C30F641D8}" sibTransId="{7CCE84D0-ECAC-46F0-8D57-8F81159795C9}"/>
    <dgm:cxn modelId="{D554A8D7-8763-3D4C-ABE7-4E20B559DB4D}" type="presOf" srcId="{58580856-0361-49A2-AE24-DAEAFB55D0EB}" destId="{9B0D6CE7-ED1D-DB41-9FCC-D8456599C544}" srcOrd="0" destOrd="0" presId="urn:microsoft.com/office/officeart/2005/8/layout/vList5"/>
    <dgm:cxn modelId="{189952E5-6E24-4C4E-8DFD-DFE7DCD61C60}" type="presOf" srcId="{8A178543-DD0E-443E-852C-B5C8A9EFE286}" destId="{18522473-FE0B-6C44-9635-9ED8330AF079}" srcOrd="0" destOrd="0" presId="urn:microsoft.com/office/officeart/2005/8/layout/vList5"/>
    <dgm:cxn modelId="{0EC11802-3C43-524C-BF2A-605B47ACE929}" type="presParOf" srcId="{9B0D6CE7-ED1D-DB41-9FCC-D8456599C544}" destId="{B44DC39A-67B6-2444-AB3F-848C21FECB94}" srcOrd="0" destOrd="0" presId="urn:microsoft.com/office/officeart/2005/8/layout/vList5"/>
    <dgm:cxn modelId="{B9801277-45B5-D843-9C6F-C3AADF0E3B3B}" type="presParOf" srcId="{B44DC39A-67B6-2444-AB3F-848C21FECB94}" destId="{F758321B-B569-7541-A659-DD1970E1D0ED}" srcOrd="0" destOrd="0" presId="urn:microsoft.com/office/officeart/2005/8/layout/vList5"/>
    <dgm:cxn modelId="{7226D2F3-EDDE-A24C-A615-B537BD978983}" type="presParOf" srcId="{B44DC39A-67B6-2444-AB3F-848C21FECB94}" destId="{F4758157-F669-954F-BF4B-2DE80C62E774}" srcOrd="1" destOrd="0" presId="urn:microsoft.com/office/officeart/2005/8/layout/vList5"/>
    <dgm:cxn modelId="{74C30FC2-17AC-564C-9567-04493DFFE4DE}" type="presParOf" srcId="{9B0D6CE7-ED1D-DB41-9FCC-D8456599C544}" destId="{ED440DB6-2AFC-524A-8FB6-64DC2408259F}" srcOrd="1" destOrd="0" presId="urn:microsoft.com/office/officeart/2005/8/layout/vList5"/>
    <dgm:cxn modelId="{072F87CD-572F-F247-9348-E5C1CC1C4547}" type="presParOf" srcId="{9B0D6CE7-ED1D-DB41-9FCC-D8456599C544}" destId="{4B2F4C52-2BBF-7D45-9D4E-DF01D3586C01}" srcOrd="2" destOrd="0" presId="urn:microsoft.com/office/officeart/2005/8/layout/vList5"/>
    <dgm:cxn modelId="{483BD446-909F-E04D-A10A-85CEBE2FF415}" type="presParOf" srcId="{4B2F4C52-2BBF-7D45-9D4E-DF01D3586C01}" destId="{F51E1489-F4E4-6649-BAF6-55A9D2258164}" srcOrd="0" destOrd="0" presId="urn:microsoft.com/office/officeart/2005/8/layout/vList5"/>
    <dgm:cxn modelId="{7B7EAF46-2F5F-7349-865E-52A69782A7C4}" type="presParOf" srcId="{4B2F4C52-2BBF-7D45-9D4E-DF01D3586C01}" destId="{DD629477-9494-5342-A9B3-3C319A3657A2}" srcOrd="1" destOrd="0" presId="urn:microsoft.com/office/officeart/2005/8/layout/vList5"/>
    <dgm:cxn modelId="{2B864CC2-13DA-534C-B151-0048A4F8A029}" type="presParOf" srcId="{9B0D6CE7-ED1D-DB41-9FCC-D8456599C544}" destId="{7EDD8D20-6E3E-AA48-A4CA-248693CD91E8}" srcOrd="3" destOrd="0" presId="urn:microsoft.com/office/officeart/2005/8/layout/vList5"/>
    <dgm:cxn modelId="{DBC5F456-AFF0-DC4E-B6F1-6EAFA3828F2E}" type="presParOf" srcId="{9B0D6CE7-ED1D-DB41-9FCC-D8456599C544}" destId="{FFA50B95-996A-7344-8B54-6BE632CAA8C3}" srcOrd="4" destOrd="0" presId="urn:microsoft.com/office/officeart/2005/8/layout/vList5"/>
    <dgm:cxn modelId="{734553F5-7C69-C24D-9E42-6CCA08769C4E}" type="presParOf" srcId="{FFA50B95-996A-7344-8B54-6BE632CAA8C3}" destId="{004BDE04-2E71-DC48-BF87-3667AFFF000A}" srcOrd="0" destOrd="0" presId="urn:microsoft.com/office/officeart/2005/8/layout/vList5"/>
    <dgm:cxn modelId="{183A5326-13B4-8D4F-AD76-71851B17D023}" type="presParOf" srcId="{FFA50B95-996A-7344-8B54-6BE632CAA8C3}" destId="{18522473-FE0B-6C44-9635-9ED8330AF07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580856-0361-49A2-AE24-DAEAFB55D0EB}"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en-US"/>
        </a:p>
      </dgm:t>
    </dgm:pt>
    <dgm:pt modelId="{31968BEE-7990-44A0-8AD0-29C0D7210677}">
      <dgm:prSet custT="1"/>
      <dgm:spPr>
        <a:solidFill>
          <a:schemeClr val="accent1"/>
        </a:solidFill>
      </dgm:spPr>
      <dgm:t>
        <a:bodyPr/>
        <a:lstStyle/>
        <a:p>
          <a:r>
            <a:rPr lang="pt-BR" sz="2100" dirty="0" err="1"/>
            <a:t>By</a:t>
          </a:r>
          <a:r>
            <a:rPr lang="pt-BR" sz="2100" dirty="0"/>
            <a:t> </a:t>
          </a:r>
          <a:r>
            <a:rPr lang="pt-BR" sz="2100" dirty="0" err="1"/>
            <a:t>acknowledging</a:t>
          </a:r>
          <a:r>
            <a:rPr lang="pt-BR" sz="2100" dirty="0"/>
            <a:t> cultural </a:t>
          </a:r>
          <a:r>
            <a:rPr lang="pt-BR" sz="2100" dirty="0" err="1"/>
            <a:t>influences</a:t>
          </a:r>
          <a:endParaRPr lang="en-US" sz="2100" dirty="0"/>
        </a:p>
      </dgm:t>
    </dgm:pt>
    <dgm:pt modelId="{612E97EA-0CFA-41A5-9F43-73FDF5D6C9EF}" type="parTrans" cxnId="{502CA9D7-ED73-450B-ADD8-C064D2544EA2}">
      <dgm:prSet/>
      <dgm:spPr/>
      <dgm:t>
        <a:bodyPr/>
        <a:lstStyle/>
        <a:p>
          <a:endParaRPr lang="en-US"/>
        </a:p>
      </dgm:t>
    </dgm:pt>
    <dgm:pt modelId="{3A100417-909F-4EFF-B8CE-D8759D7C0B93}" type="sibTrans" cxnId="{502CA9D7-ED73-450B-ADD8-C064D2544EA2}">
      <dgm:prSet/>
      <dgm:spPr/>
      <dgm:t>
        <a:bodyPr/>
        <a:lstStyle/>
        <a:p>
          <a:endParaRPr lang="en-US"/>
        </a:p>
      </dgm:t>
    </dgm:pt>
    <dgm:pt modelId="{7A85A63F-250F-4100-82F6-2121F0CEEB4A}">
      <dgm:prSet/>
      <dgm:spPr/>
      <dgm:t>
        <a:bodyPr/>
        <a:lstStyle/>
        <a:p>
          <a:r>
            <a:rPr lang="en-MY"/>
            <a:t>A Disclosure Protocol will not remove the influence of culture from mediation. It will inform parties of the potential for cultural nuances, and it will give them a chance to either accept or reject those cultural influences.</a:t>
          </a:r>
          <a:endParaRPr lang="en-US"/>
        </a:p>
      </dgm:t>
    </dgm:pt>
    <dgm:pt modelId="{FA19EC46-A2E2-4CE0-965B-E44E3B78D4BF}" type="parTrans" cxnId="{891A5137-CEAD-40E8-9CCB-6DE780319D71}">
      <dgm:prSet/>
      <dgm:spPr/>
      <dgm:t>
        <a:bodyPr/>
        <a:lstStyle/>
        <a:p>
          <a:endParaRPr lang="en-US"/>
        </a:p>
      </dgm:t>
    </dgm:pt>
    <dgm:pt modelId="{4E9439EE-EC8C-4493-A995-BE3B8EFFC551}" type="sibTrans" cxnId="{891A5137-CEAD-40E8-9CCB-6DE780319D71}">
      <dgm:prSet/>
      <dgm:spPr/>
      <dgm:t>
        <a:bodyPr/>
        <a:lstStyle/>
        <a:p>
          <a:endParaRPr lang="en-US"/>
        </a:p>
      </dgm:t>
    </dgm:pt>
    <dgm:pt modelId="{C68CE137-7F1F-4631-8C9F-02329B0A43C2}">
      <dgm:prSet custT="1"/>
      <dgm:spPr>
        <a:solidFill>
          <a:schemeClr val="accent1"/>
        </a:solidFill>
      </dgm:spPr>
      <dgm:t>
        <a:bodyPr/>
        <a:lstStyle/>
        <a:p>
          <a:r>
            <a:rPr lang="pt-BR" sz="2100" dirty="0" err="1"/>
            <a:t>By</a:t>
          </a:r>
          <a:r>
            <a:rPr lang="pt-BR" sz="2100" dirty="0"/>
            <a:t> </a:t>
          </a:r>
          <a:r>
            <a:rPr lang="pt-BR" sz="2100" dirty="0" err="1"/>
            <a:t>promoting</a:t>
          </a:r>
          <a:r>
            <a:rPr lang="pt-BR" sz="2100" dirty="0"/>
            <a:t> </a:t>
          </a:r>
          <a:r>
            <a:rPr lang="pt-BR" sz="2100" dirty="0" err="1"/>
            <a:t>transparency</a:t>
          </a:r>
          <a:endParaRPr lang="en-US" sz="2100" dirty="0"/>
        </a:p>
      </dgm:t>
    </dgm:pt>
    <dgm:pt modelId="{8BA147D4-E85A-4A3E-89A3-15DB8D493C85}" type="parTrans" cxnId="{B75F3238-7D5B-4BBD-8B26-0C0F6F460FCC}">
      <dgm:prSet/>
      <dgm:spPr/>
      <dgm:t>
        <a:bodyPr/>
        <a:lstStyle/>
        <a:p>
          <a:endParaRPr lang="en-US"/>
        </a:p>
      </dgm:t>
    </dgm:pt>
    <dgm:pt modelId="{9D33CB27-7B15-4C71-9265-42DEFABE426E}" type="sibTrans" cxnId="{B75F3238-7D5B-4BBD-8B26-0C0F6F460FCC}">
      <dgm:prSet/>
      <dgm:spPr/>
      <dgm:t>
        <a:bodyPr/>
        <a:lstStyle/>
        <a:p>
          <a:endParaRPr lang="en-US"/>
        </a:p>
      </dgm:t>
    </dgm:pt>
    <dgm:pt modelId="{6BE45F2C-C047-49A2-9761-67A0BFA9C474}">
      <dgm:prSet/>
      <dgm:spPr/>
      <dgm:t>
        <a:bodyPr/>
        <a:lstStyle/>
        <a:p>
          <a:r>
            <a:rPr lang="en-MY"/>
            <a:t>Use of the Protocol will present a transparent description of the mediator’s process ensures that cultural, regional, and practice differences are clearly presented.</a:t>
          </a:r>
          <a:endParaRPr lang="en-US"/>
        </a:p>
      </dgm:t>
    </dgm:pt>
    <dgm:pt modelId="{AA4D7048-8DAD-437D-BD99-65CCF7DCEDEF}" type="parTrans" cxnId="{7E22EA5F-207C-4B2C-AB1D-AC8D5DA5DF2D}">
      <dgm:prSet/>
      <dgm:spPr/>
      <dgm:t>
        <a:bodyPr/>
        <a:lstStyle/>
        <a:p>
          <a:endParaRPr lang="en-US"/>
        </a:p>
      </dgm:t>
    </dgm:pt>
    <dgm:pt modelId="{C6559D74-23D5-435A-804A-A67FA6ABB2E4}" type="sibTrans" cxnId="{7E22EA5F-207C-4B2C-AB1D-AC8D5DA5DF2D}">
      <dgm:prSet/>
      <dgm:spPr/>
      <dgm:t>
        <a:bodyPr/>
        <a:lstStyle/>
        <a:p>
          <a:endParaRPr lang="en-US"/>
        </a:p>
      </dgm:t>
    </dgm:pt>
    <dgm:pt modelId="{FAB78432-82DA-3C45-9096-BF54A2AFED43}">
      <dgm:prSet custT="1"/>
      <dgm:spPr>
        <a:solidFill>
          <a:schemeClr val="accent1"/>
        </a:solidFill>
      </dgm:spPr>
      <dgm:t>
        <a:bodyPr/>
        <a:lstStyle/>
        <a:p>
          <a:r>
            <a:rPr lang="pt-BR" sz="2100" dirty="0" err="1"/>
            <a:t>By</a:t>
          </a:r>
          <a:r>
            <a:rPr lang="pt-BR" sz="2100" dirty="0"/>
            <a:t> </a:t>
          </a:r>
          <a:r>
            <a:rPr lang="pt-BR" sz="2100" dirty="0" err="1"/>
            <a:t>offering</a:t>
          </a:r>
          <a:r>
            <a:rPr lang="pt-BR" sz="2100" dirty="0"/>
            <a:t> a </a:t>
          </a:r>
          <a:r>
            <a:rPr lang="pt-BR" sz="2100" dirty="0" err="1"/>
            <a:t>simple</a:t>
          </a:r>
          <a:r>
            <a:rPr lang="pt-BR" sz="2100" dirty="0"/>
            <a:t> framework </a:t>
          </a:r>
          <a:r>
            <a:rPr lang="pt-BR" sz="2100" dirty="0" err="1"/>
            <a:t>to</a:t>
          </a:r>
          <a:r>
            <a:rPr lang="pt-BR" sz="2100" dirty="0"/>
            <a:t> start </a:t>
          </a:r>
          <a:r>
            <a:rPr lang="pt-BR" sz="2100" dirty="0" err="1"/>
            <a:t>any</a:t>
          </a:r>
          <a:r>
            <a:rPr lang="pt-BR" sz="2100" dirty="0"/>
            <a:t> </a:t>
          </a:r>
          <a:r>
            <a:rPr lang="pt-BR" sz="2100" dirty="0" err="1"/>
            <a:t>mediation</a:t>
          </a:r>
          <a:r>
            <a:rPr lang="pt-BR" sz="2100" dirty="0"/>
            <a:t> in </a:t>
          </a:r>
          <a:r>
            <a:rPr lang="pt-BR" sz="2100" dirty="0" err="1"/>
            <a:t>any</a:t>
          </a:r>
          <a:r>
            <a:rPr lang="pt-BR" sz="2100" dirty="0"/>
            <a:t> </a:t>
          </a:r>
          <a:r>
            <a:rPr lang="pt-BR" sz="2100" dirty="0" err="1"/>
            <a:t>venue</a:t>
          </a:r>
          <a:endParaRPr lang="en-US" sz="2100" dirty="0"/>
        </a:p>
      </dgm:t>
    </dgm:pt>
    <dgm:pt modelId="{41395E25-999F-8B4A-9DD4-717D0A46E536}" type="parTrans" cxnId="{C05FE627-A5A0-0F4D-A460-CCAD72851120}">
      <dgm:prSet/>
      <dgm:spPr/>
      <dgm:t>
        <a:bodyPr/>
        <a:lstStyle/>
        <a:p>
          <a:endParaRPr lang="en-GB"/>
        </a:p>
      </dgm:t>
    </dgm:pt>
    <dgm:pt modelId="{0D858CE6-227A-6B45-B919-5DE702EDBA86}" type="sibTrans" cxnId="{C05FE627-A5A0-0F4D-A460-CCAD72851120}">
      <dgm:prSet/>
      <dgm:spPr/>
      <dgm:t>
        <a:bodyPr/>
        <a:lstStyle/>
        <a:p>
          <a:endParaRPr lang="en-GB"/>
        </a:p>
      </dgm:t>
    </dgm:pt>
    <dgm:pt modelId="{82B4229A-5D06-8243-994F-7601ED90F136}">
      <dgm:prSet/>
      <dgm:spPr/>
      <dgm:t>
        <a:bodyPr/>
        <a:lstStyle/>
        <a:p>
          <a:r>
            <a:rPr lang="pt-BR" err="1"/>
            <a:t>All</a:t>
          </a:r>
          <a:r>
            <a:rPr lang="pt-BR"/>
            <a:t> </a:t>
          </a:r>
          <a:r>
            <a:rPr lang="pt-BR" err="1"/>
            <a:t>the</a:t>
          </a:r>
          <a:r>
            <a:rPr lang="pt-BR"/>
            <a:t> </a:t>
          </a:r>
          <a:r>
            <a:rPr lang="pt-BR" err="1"/>
            <a:t>stakeholders</a:t>
          </a:r>
          <a:r>
            <a:rPr lang="pt-BR"/>
            <a:t> </a:t>
          </a:r>
          <a:r>
            <a:rPr lang="pt-BR" err="1"/>
            <a:t>and</a:t>
          </a:r>
          <a:r>
            <a:rPr lang="pt-BR"/>
            <a:t> </a:t>
          </a:r>
          <a:r>
            <a:rPr lang="pt-BR" err="1"/>
            <a:t>the</a:t>
          </a:r>
          <a:r>
            <a:rPr lang="pt-BR"/>
            <a:t> </a:t>
          </a:r>
          <a:r>
            <a:rPr lang="pt-BR" err="1"/>
            <a:t>mediator</a:t>
          </a:r>
          <a:r>
            <a:rPr lang="pt-BR"/>
            <a:t> </a:t>
          </a:r>
          <a:r>
            <a:rPr lang="pt-BR" err="1"/>
            <a:t>understand</a:t>
          </a:r>
          <a:r>
            <a:rPr lang="pt-BR"/>
            <a:t> </a:t>
          </a:r>
          <a:r>
            <a:rPr lang="pt-BR" err="1"/>
            <a:t>the</a:t>
          </a:r>
          <a:r>
            <a:rPr lang="pt-BR"/>
            <a:t> </a:t>
          </a:r>
          <a:r>
            <a:rPr lang="pt-BR" err="1"/>
            <a:t>structure</a:t>
          </a:r>
          <a:r>
            <a:rPr lang="pt-BR"/>
            <a:t> </a:t>
          </a:r>
          <a:r>
            <a:rPr lang="pt-BR" err="1"/>
            <a:t>and</a:t>
          </a:r>
          <a:r>
            <a:rPr lang="pt-BR"/>
            <a:t> </a:t>
          </a:r>
          <a:r>
            <a:rPr lang="pt-BR" err="1"/>
            <a:t>process</a:t>
          </a:r>
          <a:endParaRPr lang="en-US"/>
        </a:p>
      </dgm:t>
    </dgm:pt>
    <dgm:pt modelId="{88E75D21-2008-454A-A109-7AF36525651A}" type="parTrans" cxnId="{02EDE3D1-FB6C-6942-8ED1-8116FB5D4BA9}">
      <dgm:prSet/>
      <dgm:spPr/>
      <dgm:t>
        <a:bodyPr/>
        <a:lstStyle/>
        <a:p>
          <a:endParaRPr lang="en-GB"/>
        </a:p>
      </dgm:t>
    </dgm:pt>
    <dgm:pt modelId="{A4718B99-7F6E-2944-A0D4-2B79290D7BBC}" type="sibTrans" cxnId="{02EDE3D1-FB6C-6942-8ED1-8116FB5D4BA9}">
      <dgm:prSet/>
      <dgm:spPr/>
      <dgm:t>
        <a:bodyPr/>
        <a:lstStyle/>
        <a:p>
          <a:endParaRPr lang="en-GB"/>
        </a:p>
      </dgm:t>
    </dgm:pt>
    <dgm:pt modelId="{9B0D6CE7-ED1D-DB41-9FCC-D8456599C544}" type="pres">
      <dgm:prSet presAssocID="{58580856-0361-49A2-AE24-DAEAFB55D0EB}" presName="Name0" presStyleCnt="0">
        <dgm:presLayoutVars>
          <dgm:dir/>
          <dgm:animLvl val="lvl"/>
          <dgm:resizeHandles val="exact"/>
        </dgm:presLayoutVars>
      </dgm:prSet>
      <dgm:spPr/>
    </dgm:pt>
    <dgm:pt modelId="{364F093F-22AF-4941-BC9A-1A1844766217}" type="pres">
      <dgm:prSet presAssocID="{31968BEE-7990-44A0-8AD0-29C0D7210677}" presName="linNode" presStyleCnt="0"/>
      <dgm:spPr/>
    </dgm:pt>
    <dgm:pt modelId="{40A79C52-8947-F940-88BD-250C486BE849}" type="pres">
      <dgm:prSet presAssocID="{31968BEE-7990-44A0-8AD0-29C0D7210677}" presName="parentText" presStyleLbl="node1" presStyleIdx="0" presStyleCnt="3">
        <dgm:presLayoutVars>
          <dgm:chMax val="1"/>
          <dgm:bulletEnabled val="1"/>
        </dgm:presLayoutVars>
      </dgm:prSet>
      <dgm:spPr/>
    </dgm:pt>
    <dgm:pt modelId="{81611BF9-36AA-054E-9CD2-6E680A88E945}" type="pres">
      <dgm:prSet presAssocID="{31968BEE-7990-44A0-8AD0-29C0D7210677}" presName="descendantText" presStyleLbl="alignAccFollowNode1" presStyleIdx="0" presStyleCnt="3">
        <dgm:presLayoutVars>
          <dgm:bulletEnabled val="1"/>
        </dgm:presLayoutVars>
      </dgm:prSet>
      <dgm:spPr/>
    </dgm:pt>
    <dgm:pt modelId="{40C67827-AB72-244A-9F6D-46CF0B2BF8D8}" type="pres">
      <dgm:prSet presAssocID="{3A100417-909F-4EFF-B8CE-D8759D7C0B93}" presName="sp" presStyleCnt="0"/>
      <dgm:spPr/>
    </dgm:pt>
    <dgm:pt modelId="{FE4F7EE6-4DD1-024A-BFEA-2D813DFA88E9}" type="pres">
      <dgm:prSet presAssocID="{C68CE137-7F1F-4631-8C9F-02329B0A43C2}" presName="linNode" presStyleCnt="0"/>
      <dgm:spPr/>
    </dgm:pt>
    <dgm:pt modelId="{C337C063-0D2D-AD46-B845-F880B084E42C}" type="pres">
      <dgm:prSet presAssocID="{C68CE137-7F1F-4631-8C9F-02329B0A43C2}" presName="parentText" presStyleLbl="node1" presStyleIdx="1" presStyleCnt="3">
        <dgm:presLayoutVars>
          <dgm:chMax val="1"/>
          <dgm:bulletEnabled val="1"/>
        </dgm:presLayoutVars>
      </dgm:prSet>
      <dgm:spPr/>
    </dgm:pt>
    <dgm:pt modelId="{D5F801DC-2D8E-0145-A173-C38FDA3BDF38}" type="pres">
      <dgm:prSet presAssocID="{C68CE137-7F1F-4631-8C9F-02329B0A43C2}" presName="descendantText" presStyleLbl="alignAccFollowNode1" presStyleIdx="1" presStyleCnt="3">
        <dgm:presLayoutVars>
          <dgm:bulletEnabled val="1"/>
        </dgm:presLayoutVars>
      </dgm:prSet>
      <dgm:spPr/>
    </dgm:pt>
    <dgm:pt modelId="{E26D3F28-3000-4348-B2D7-638FCC9C6B4E}" type="pres">
      <dgm:prSet presAssocID="{9D33CB27-7B15-4C71-9265-42DEFABE426E}" presName="sp" presStyleCnt="0"/>
      <dgm:spPr/>
    </dgm:pt>
    <dgm:pt modelId="{33F99C83-C60F-E64A-A9B7-E148FE398325}" type="pres">
      <dgm:prSet presAssocID="{FAB78432-82DA-3C45-9096-BF54A2AFED43}" presName="linNode" presStyleCnt="0"/>
      <dgm:spPr/>
    </dgm:pt>
    <dgm:pt modelId="{D72609DB-8827-404A-A050-039199AC026E}" type="pres">
      <dgm:prSet presAssocID="{FAB78432-82DA-3C45-9096-BF54A2AFED43}" presName="parentText" presStyleLbl="node1" presStyleIdx="2" presStyleCnt="3">
        <dgm:presLayoutVars>
          <dgm:chMax val="1"/>
          <dgm:bulletEnabled val="1"/>
        </dgm:presLayoutVars>
      </dgm:prSet>
      <dgm:spPr/>
    </dgm:pt>
    <dgm:pt modelId="{6551FB77-9ECF-6343-AD32-ABCBF1D7F802}" type="pres">
      <dgm:prSet presAssocID="{FAB78432-82DA-3C45-9096-BF54A2AFED43}" presName="descendantText" presStyleLbl="alignAccFollowNode1" presStyleIdx="2" presStyleCnt="3">
        <dgm:presLayoutVars>
          <dgm:bulletEnabled val="1"/>
        </dgm:presLayoutVars>
      </dgm:prSet>
      <dgm:spPr/>
    </dgm:pt>
  </dgm:ptLst>
  <dgm:cxnLst>
    <dgm:cxn modelId="{C05FE627-A5A0-0F4D-A460-CCAD72851120}" srcId="{58580856-0361-49A2-AE24-DAEAFB55D0EB}" destId="{FAB78432-82DA-3C45-9096-BF54A2AFED43}" srcOrd="2" destOrd="0" parTransId="{41395E25-999F-8B4A-9DD4-717D0A46E536}" sibTransId="{0D858CE6-227A-6B45-B919-5DE702EDBA86}"/>
    <dgm:cxn modelId="{891A5137-CEAD-40E8-9CCB-6DE780319D71}" srcId="{31968BEE-7990-44A0-8AD0-29C0D7210677}" destId="{7A85A63F-250F-4100-82F6-2121F0CEEB4A}" srcOrd="0" destOrd="0" parTransId="{FA19EC46-A2E2-4CE0-965B-E44E3B78D4BF}" sibTransId="{4E9439EE-EC8C-4493-A995-BE3B8EFFC551}"/>
    <dgm:cxn modelId="{B75F3238-7D5B-4BBD-8B26-0C0F6F460FCC}" srcId="{58580856-0361-49A2-AE24-DAEAFB55D0EB}" destId="{C68CE137-7F1F-4631-8C9F-02329B0A43C2}" srcOrd="1" destOrd="0" parTransId="{8BA147D4-E85A-4A3E-89A3-15DB8D493C85}" sibTransId="{9D33CB27-7B15-4C71-9265-42DEFABE426E}"/>
    <dgm:cxn modelId="{7E22EA5F-207C-4B2C-AB1D-AC8D5DA5DF2D}" srcId="{C68CE137-7F1F-4631-8C9F-02329B0A43C2}" destId="{6BE45F2C-C047-49A2-9761-67A0BFA9C474}" srcOrd="0" destOrd="0" parTransId="{AA4D7048-8DAD-437D-BD99-65CCF7DCEDEF}" sibTransId="{C6559D74-23D5-435A-804A-A67FA6ABB2E4}"/>
    <dgm:cxn modelId="{87D08C7D-0868-2B49-A896-6D9548C7E7CD}" type="presOf" srcId="{31968BEE-7990-44A0-8AD0-29C0D7210677}" destId="{40A79C52-8947-F940-88BD-250C486BE849}" srcOrd="0" destOrd="0" presId="urn:microsoft.com/office/officeart/2005/8/layout/vList5"/>
    <dgm:cxn modelId="{E5F0F093-FBA1-7B4A-9998-0ED3AD957225}" type="presOf" srcId="{6BE45F2C-C047-49A2-9761-67A0BFA9C474}" destId="{D5F801DC-2D8E-0145-A173-C38FDA3BDF38}" srcOrd="0" destOrd="0" presId="urn:microsoft.com/office/officeart/2005/8/layout/vList5"/>
    <dgm:cxn modelId="{03EDDBCC-A10F-2C4E-B2C8-B05AD9CA5296}" type="presOf" srcId="{7A85A63F-250F-4100-82F6-2121F0CEEB4A}" destId="{81611BF9-36AA-054E-9CD2-6E680A88E945}" srcOrd="0" destOrd="0" presId="urn:microsoft.com/office/officeart/2005/8/layout/vList5"/>
    <dgm:cxn modelId="{02EDE3D1-FB6C-6942-8ED1-8116FB5D4BA9}" srcId="{FAB78432-82DA-3C45-9096-BF54A2AFED43}" destId="{82B4229A-5D06-8243-994F-7601ED90F136}" srcOrd="0" destOrd="0" parTransId="{88E75D21-2008-454A-A109-7AF36525651A}" sibTransId="{A4718B99-7F6E-2944-A0D4-2B79290D7BBC}"/>
    <dgm:cxn modelId="{D554A8D7-8763-3D4C-ABE7-4E20B559DB4D}" type="presOf" srcId="{58580856-0361-49A2-AE24-DAEAFB55D0EB}" destId="{9B0D6CE7-ED1D-DB41-9FCC-D8456599C544}" srcOrd="0" destOrd="0" presId="urn:microsoft.com/office/officeart/2005/8/layout/vList5"/>
    <dgm:cxn modelId="{502CA9D7-ED73-450B-ADD8-C064D2544EA2}" srcId="{58580856-0361-49A2-AE24-DAEAFB55D0EB}" destId="{31968BEE-7990-44A0-8AD0-29C0D7210677}" srcOrd="0" destOrd="0" parTransId="{612E97EA-0CFA-41A5-9F43-73FDF5D6C9EF}" sibTransId="{3A100417-909F-4EFF-B8CE-D8759D7C0B93}"/>
    <dgm:cxn modelId="{F35E3EE4-D1AB-FE40-8E41-47747680FF4C}" type="presOf" srcId="{C68CE137-7F1F-4631-8C9F-02329B0A43C2}" destId="{C337C063-0D2D-AD46-B845-F880B084E42C}" srcOrd="0" destOrd="0" presId="urn:microsoft.com/office/officeart/2005/8/layout/vList5"/>
    <dgm:cxn modelId="{606FD4E9-4F49-1443-AA44-A3EFC325A235}" type="presOf" srcId="{82B4229A-5D06-8243-994F-7601ED90F136}" destId="{6551FB77-9ECF-6343-AD32-ABCBF1D7F802}" srcOrd="0" destOrd="0" presId="urn:microsoft.com/office/officeart/2005/8/layout/vList5"/>
    <dgm:cxn modelId="{763399F3-0E18-334C-9236-E9D4C67078DC}" type="presOf" srcId="{FAB78432-82DA-3C45-9096-BF54A2AFED43}" destId="{D72609DB-8827-404A-A050-039199AC026E}" srcOrd="0" destOrd="0" presId="urn:microsoft.com/office/officeart/2005/8/layout/vList5"/>
    <dgm:cxn modelId="{0070DF0B-140A-524C-ABA9-D3091F3D2799}" type="presParOf" srcId="{9B0D6CE7-ED1D-DB41-9FCC-D8456599C544}" destId="{364F093F-22AF-4941-BC9A-1A1844766217}" srcOrd="0" destOrd="0" presId="urn:microsoft.com/office/officeart/2005/8/layout/vList5"/>
    <dgm:cxn modelId="{8E9AA52A-28A6-CC42-AA4C-FD5099B305F1}" type="presParOf" srcId="{364F093F-22AF-4941-BC9A-1A1844766217}" destId="{40A79C52-8947-F940-88BD-250C486BE849}" srcOrd="0" destOrd="0" presId="urn:microsoft.com/office/officeart/2005/8/layout/vList5"/>
    <dgm:cxn modelId="{948B574E-830E-3742-AA08-27C328AE7C87}" type="presParOf" srcId="{364F093F-22AF-4941-BC9A-1A1844766217}" destId="{81611BF9-36AA-054E-9CD2-6E680A88E945}" srcOrd="1" destOrd="0" presId="urn:microsoft.com/office/officeart/2005/8/layout/vList5"/>
    <dgm:cxn modelId="{E122F0D7-B498-2149-B323-3CD6D663D1EF}" type="presParOf" srcId="{9B0D6CE7-ED1D-DB41-9FCC-D8456599C544}" destId="{40C67827-AB72-244A-9F6D-46CF0B2BF8D8}" srcOrd="1" destOrd="0" presId="urn:microsoft.com/office/officeart/2005/8/layout/vList5"/>
    <dgm:cxn modelId="{0F7C3B39-FD53-AC46-BFC8-894CF4E13FBE}" type="presParOf" srcId="{9B0D6CE7-ED1D-DB41-9FCC-D8456599C544}" destId="{FE4F7EE6-4DD1-024A-BFEA-2D813DFA88E9}" srcOrd="2" destOrd="0" presId="urn:microsoft.com/office/officeart/2005/8/layout/vList5"/>
    <dgm:cxn modelId="{93EC04E5-F850-014E-9108-1CB1101C69B5}" type="presParOf" srcId="{FE4F7EE6-4DD1-024A-BFEA-2D813DFA88E9}" destId="{C337C063-0D2D-AD46-B845-F880B084E42C}" srcOrd="0" destOrd="0" presId="urn:microsoft.com/office/officeart/2005/8/layout/vList5"/>
    <dgm:cxn modelId="{ED8DF6AD-171D-1645-A8E5-E88AD201C08B}" type="presParOf" srcId="{FE4F7EE6-4DD1-024A-BFEA-2D813DFA88E9}" destId="{D5F801DC-2D8E-0145-A173-C38FDA3BDF38}" srcOrd="1" destOrd="0" presId="urn:microsoft.com/office/officeart/2005/8/layout/vList5"/>
    <dgm:cxn modelId="{B2A1F9AA-2BAC-A44B-A83D-EA7DE645D11F}" type="presParOf" srcId="{9B0D6CE7-ED1D-DB41-9FCC-D8456599C544}" destId="{E26D3F28-3000-4348-B2D7-638FCC9C6B4E}" srcOrd="3" destOrd="0" presId="urn:microsoft.com/office/officeart/2005/8/layout/vList5"/>
    <dgm:cxn modelId="{BA382ED4-A3AE-964A-B0CF-407D2D6E5FB2}" type="presParOf" srcId="{9B0D6CE7-ED1D-DB41-9FCC-D8456599C544}" destId="{33F99C83-C60F-E64A-A9B7-E148FE398325}" srcOrd="4" destOrd="0" presId="urn:microsoft.com/office/officeart/2005/8/layout/vList5"/>
    <dgm:cxn modelId="{5294D515-9B01-2A4C-BDAE-E321A0C39A87}" type="presParOf" srcId="{33F99C83-C60F-E64A-A9B7-E148FE398325}" destId="{D72609DB-8827-404A-A050-039199AC026E}" srcOrd="0" destOrd="0" presId="urn:microsoft.com/office/officeart/2005/8/layout/vList5"/>
    <dgm:cxn modelId="{A82563B2-D78C-1642-BEA6-CD63916D2297}" type="presParOf" srcId="{33F99C83-C60F-E64A-A9B7-E148FE398325}" destId="{6551FB77-9ECF-6343-AD32-ABCBF1D7F80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19D120-DAD4-43E5-B061-C599437471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F20384E-DDA5-41E0-80C1-A339CDB5BB45}">
      <dgm:prSet/>
      <dgm:spPr/>
      <dgm:t>
        <a:bodyPr/>
        <a:lstStyle/>
        <a:p>
          <a:r>
            <a:rPr lang="en-MY"/>
            <a:t>Mediation needs this global initiative</a:t>
          </a:r>
          <a:endParaRPr lang="en-US"/>
        </a:p>
      </dgm:t>
    </dgm:pt>
    <dgm:pt modelId="{FE2F9DC8-F1CB-487E-BD61-5E322EFCD5F5}" type="parTrans" cxnId="{D28E1ACC-09E0-485B-A63C-E9650477DF53}">
      <dgm:prSet/>
      <dgm:spPr/>
      <dgm:t>
        <a:bodyPr/>
        <a:lstStyle/>
        <a:p>
          <a:endParaRPr lang="en-US"/>
        </a:p>
      </dgm:t>
    </dgm:pt>
    <dgm:pt modelId="{D435C920-A892-4909-9E61-A96F6F8CEFB6}" type="sibTrans" cxnId="{D28E1ACC-09E0-485B-A63C-E9650477DF53}">
      <dgm:prSet/>
      <dgm:spPr/>
      <dgm:t>
        <a:bodyPr/>
        <a:lstStyle/>
        <a:p>
          <a:endParaRPr lang="en-US"/>
        </a:p>
      </dgm:t>
    </dgm:pt>
    <dgm:pt modelId="{E3228407-DB62-4514-8AF4-C3349C8C50F9}">
      <dgm:prSet/>
      <dgm:spPr/>
      <dgm:t>
        <a:bodyPr/>
        <a:lstStyle/>
        <a:p>
          <a:r>
            <a:rPr lang="en-MY"/>
            <a:t>Guidance for mediators regarding what to address with parties, particularly in instances where mediation occurs in a cross-border or multi-cultural environment, is a valuable resource.</a:t>
          </a:r>
          <a:endParaRPr lang="en-US"/>
        </a:p>
      </dgm:t>
    </dgm:pt>
    <dgm:pt modelId="{4AD12705-74F4-4362-87A2-DE76257C351D}" type="parTrans" cxnId="{95FEFFB7-C41E-4C41-BC90-B8ADD86118F6}">
      <dgm:prSet/>
      <dgm:spPr/>
      <dgm:t>
        <a:bodyPr/>
        <a:lstStyle/>
        <a:p>
          <a:endParaRPr lang="en-US"/>
        </a:p>
      </dgm:t>
    </dgm:pt>
    <dgm:pt modelId="{671A6657-278B-480E-A1C0-CA79045AAE5B}" type="sibTrans" cxnId="{95FEFFB7-C41E-4C41-BC90-B8ADD86118F6}">
      <dgm:prSet/>
      <dgm:spPr/>
      <dgm:t>
        <a:bodyPr/>
        <a:lstStyle/>
        <a:p>
          <a:endParaRPr lang="en-US"/>
        </a:p>
      </dgm:t>
    </dgm:pt>
    <dgm:pt modelId="{ED25DC3F-90BD-4D05-8D90-138AA480D1A5}">
      <dgm:prSet/>
      <dgm:spPr/>
      <dgm:t>
        <a:bodyPr/>
        <a:lstStyle/>
        <a:p>
          <a:r>
            <a:rPr lang="en-MY"/>
            <a:t>It is useful for the parties to understand what mediation is and is not</a:t>
          </a:r>
          <a:endParaRPr lang="en-US"/>
        </a:p>
      </dgm:t>
    </dgm:pt>
    <dgm:pt modelId="{900E857E-0230-41DC-AB52-296ADD363148}" type="parTrans" cxnId="{363C5CA4-AAB6-405E-AE3C-8411C84E57A2}">
      <dgm:prSet/>
      <dgm:spPr/>
      <dgm:t>
        <a:bodyPr/>
        <a:lstStyle/>
        <a:p>
          <a:endParaRPr lang="en-US"/>
        </a:p>
      </dgm:t>
    </dgm:pt>
    <dgm:pt modelId="{68DAB869-69C8-4C97-9979-8B93BFA4E115}" type="sibTrans" cxnId="{363C5CA4-AAB6-405E-AE3C-8411C84E57A2}">
      <dgm:prSet/>
      <dgm:spPr/>
      <dgm:t>
        <a:bodyPr/>
        <a:lstStyle/>
        <a:p>
          <a:endParaRPr lang="en-US"/>
        </a:p>
      </dgm:t>
    </dgm:pt>
    <dgm:pt modelId="{767720C0-8524-433B-9509-D9AB24917ADD}">
      <dgm:prSet/>
      <dgm:spPr/>
      <dgm:t>
        <a:bodyPr/>
        <a:lstStyle/>
        <a:p>
          <a:r>
            <a:rPr lang="en-MY"/>
            <a:t>Use of the UDPM would reduce uncertainty, and would take into account nationality, legal setting, culture, and mediator preference.</a:t>
          </a:r>
          <a:endParaRPr lang="en-US"/>
        </a:p>
      </dgm:t>
    </dgm:pt>
    <dgm:pt modelId="{69E07BC3-EE56-4B02-9C61-EA982CEF916F}" type="parTrans" cxnId="{D00533D5-A085-488B-93C9-6742F397C9FF}">
      <dgm:prSet/>
      <dgm:spPr/>
      <dgm:t>
        <a:bodyPr/>
        <a:lstStyle/>
        <a:p>
          <a:endParaRPr lang="en-US"/>
        </a:p>
      </dgm:t>
    </dgm:pt>
    <dgm:pt modelId="{6C4B8BD9-08E8-423A-AC78-A96F7FA70266}" type="sibTrans" cxnId="{D00533D5-A085-488B-93C9-6742F397C9FF}">
      <dgm:prSet/>
      <dgm:spPr/>
      <dgm:t>
        <a:bodyPr/>
        <a:lstStyle/>
        <a:p>
          <a:endParaRPr lang="en-US"/>
        </a:p>
      </dgm:t>
    </dgm:pt>
    <dgm:pt modelId="{D28B9749-5628-4FED-B9E2-B31298018802}">
      <dgm:prSet/>
      <dgm:spPr/>
      <dgm:t>
        <a:bodyPr/>
        <a:lstStyle/>
        <a:p>
          <a:r>
            <a:rPr lang="en-MY"/>
            <a:t>It does not kill the flexibility of mediation</a:t>
          </a:r>
          <a:endParaRPr lang="en-US"/>
        </a:p>
      </dgm:t>
    </dgm:pt>
    <dgm:pt modelId="{E5A6A40E-7B3C-4A61-BF76-839B3DCBE510}" type="parTrans" cxnId="{0DBD2B0B-1AF1-4C11-BE8D-6FC28F7E96B2}">
      <dgm:prSet/>
      <dgm:spPr/>
      <dgm:t>
        <a:bodyPr/>
        <a:lstStyle/>
        <a:p>
          <a:endParaRPr lang="en-US"/>
        </a:p>
      </dgm:t>
    </dgm:pt>
    <dgm:pt modelId="{F9252ADF-07B2-4F67-9D83-1BB165A6C47B}" type="sibTrans" cxnId="{0DBD2B0B-1AF1-4C11-BE8D-6FC28F7E96B2}">
      <dgm:prSet/>
      <dgm:spPr/>
      <dgm:t>
        <a:bodyPr/>
        <a:lstStyle/>
        <a:p>
          <a:endParaRPr lang="en-US"/>
        </a:p>
      </dgm:t>
    </dgm:pt>
    <dgm:pt modelId="{5E52BB19-CD65-4FC1-A20C-4686B26D1E28}">
      <dgm:prSet/>
      <dgm:spPr/>
      <dgm:t>
        <a:bodyPr/>
        <a:lstStyle/>
        <a:p>
          <a:r>
            <a:rPr lang="en-MY"/>
            <a:t>A UDPM should respect and take into account the variegated nature of mediation around the world.</a:t>
          </a:r>
          <a:endParaRPr lang="en-US"/>
        </a:p>
      </dgm:t>
    </dgm:pt>
    <dgm:pt modelId="{38F84C8C-24B6-4F18-943D-4FB54B485C1C}" type="parTrans" cxnId="{45A85215-5DC1-4366-B9D6-5DB34F97F834}">
      <dgm:prSet/>
      <dgm:spPr/>
      <dgm:t>
        <a:bodyPr/>
        <a:lstStyle/>
        <a:p>
          <a:endParaRPr lang="en-US"/>
        </a:p>
      </dgm:t>
    </dgm:pt>
    <dgm:pt modelId="{449B64C8-35A6-420B-88DD-7C2026C4FFE2}" type="sibTrans" cxnId="{45A85215-5DC1-4366-B9D6-5DB34F97F834}">
      <dgm:prSet/>
      <dgm:spPr/>
      <dgm:t>
        <a:bodyPr/>
        <a:lstStyle/>
        <a:p>
          <a:endParaRPr lang="en-US"/>
        </a:p>
      </dgm:t>
    </dgm:pt>
    <dgm:pt modelId="{F2573B5A-92A1-7847-915D-5DEAF77E1661}" type="pres">
      <dgm:prSet presAssocID="{EC19D120-DAD4-43E5-B061-C599437471D2}" presName="Name0" presStyleCnt="0">
        <dgm:presLayoutVars>
          <dgm:dir/>
          <dgm:animLvl val="lvl"/>
          <dgm:resizeHandles val="exact"/>
        </dgm:presLayoutVars>
      </dgm:prSet>
      <dgm:spPr/>
    </dgm:pt>
    <dgm:pt modelId="{7799CE2F-0943-6743-B365-BC9467622CCA}" type="pres">
      <dgm:prSet presAssocID="{AF20384E-DDA5-41E0-80C1-A339CDB5BB45}" presName="composite" presStyleCnt="0"/>
      <dgm:spPr/>
    </dgm:pt>
    <dgm:pt modelId="{45C0482B-10E3-4943-A208-5BAA4D5A2F70}" type="pres">
      <dgm:prSet presAssocID="{AF20384E-DDA5-41E0-80C1-A339CDB5BB45}" presName="parTx" presStyleLbl="alignNode1" presStyleIdx="0" presStyleCnt="3">
        <dgm:presLayoutVars>
          <dgm:chMax val="0"/>
          <dgm:chPref val="0"/>
          <dgm:bulletEnabled val="1"/>
        </dgm:presLayoutVars>
      </dgm:prSet>
      <dgm:spPr/>
    </dgm:pt>
    <dgm:pt modelId="{59B03B1F-F7A3-5849-89C1-B63A5DF0AE8C}" type="pres">
      <dgm:prSet presAssocID="{AF20384E-DDA5-41E0-80C1-A339CDB5BB45}" presName="desTx" presStyleLbl="alignAccFollowNode1" presStyleIdx="0" presStyleCnt="3">
        <dgm:presLayoutVars>
          <dgm:bulletEnabled val="1"/>
        </dgm:presLayoutVars>
      </dgm:prSet>
      <dgm:spPr/>
    </dgm:pt>
    <dgm:pt modelId="{9D413F40-5344-0E4A-B17B-B4D3DF8327EB}" type="pres">
      <dgm:prSet presAssocID="{D435C920-A892-4909-9E61-A96F6F8CEFB6}" presName="space" presStyleCnt="0"/>
      <dgm:spPr/>
    </dgm:pt>
    <dgm:pt modelId="{1A31C24C-A637-F246-ABFE-37CA01839E64}" type="pres">
      <dgm:prSet presAssocID="{ED25DC3F-90BD-4D05-8D90-138AA480D1A5}" presName="composite" presStyleCnt="0"/>
      <dgm:spPr/>
    </dgm:pt>
    <dgm:pt modelId="{A132A727-7A34-1142-9535-2F5C8F9BBE9B}" type="pres">
      <dgm:prSet presAssocID="{ED25DC3F-90BD-4D05-8D90-138AA480D1A5}" presName="parTx" presStyleLbl="alignNode1" presStyleIdx="1" presStyleCnt="3">
        <dgm:presLayoutVars>
          <dgm:chMax val="0"/>
          <dgm:chPref val="0"/>
          <dgm:bulletEnabled val="1"/>
        </dgm:presLayoutVars>
      </dgm:prSet>
      <dgm:spPr/>
    </dgm:pt>
    <dgm:pt modelId="{ECBE358C-381F-6A44-9301-8D672795A537}" type="pres">
      <dgm:prSet presAssocID="{ED25DC3F-90BD-4D05-8D90-138AA480D1A5}" presName="desTx" presStyleLbl="alignAccFollowNode1" presStyleIdx="1" presStyleCnt="3">
        <dgm:presLayoutVars>
          <dgm:bulletEnabled val="1"/>
        </dgm:presLayoutVars>
      </dgm:prSet>
      <dgm:spPr/>
    </dgm:pt>
    <dgm:pt modelId="{59C38804-AF7B-FE45-BA67-E8E05B6CB2DF}" type="pres">
      <dgm:prSet presAssocID="{68DAB869-69C8-4C97-9979-8B93BFA4E115}" presName="space" presStyleCnt="0"/>
      <dgm:spPr/>
    </dgm:pt>
    <dgm:pt modelId="{F962512D-AFFC-414F-9AB6-F8B3F4B44290}" type="pres">
      <dgm:prSet presAssocID="{D28B9749-5628-4FED-B9E2-B31298018802}" presName="composite" presStyleCnt="0"/>
      <dgm:spPr/>
    </dgm:pt>
    <dgm:pt modelId="{B5813E5C-CB82-EC4D-95FA-6BEF331E45A7}" type="pres">
      <dgm:prSet presAssocID="{D28B9749-5628-4FED-B9E2-B31298018802}" presName="parTx" presStyleLbl="alignNode1" presStyleIdx="2" presStyleCnt="3">
        <dgm:presLayoutVars>
          <dgm:chMax val="0"/>
          <dgm:chPref val="0"/>
          <dgm:bulletEnabled val="1"/>
        </dgm:presLayoutVars>
      </dgm:prSet>
      <dgm:spPr/>
    </dgm:pt>
    <dgm:pt modelId="{D4864942-05C6-1F43-B052-85A7C3BFEAE7}" type="pres">
      <dgm:prSet presAssocID="{D28B9749-5628-4FED-B9E2-B31298018802}" presName="desTx" presStyleLbl="alignAccFollowNode1" presStyleIdx="2" presStyleCnt="3">
        <dgm:presLayoutVars>
          <dgm:bulletEnabled val="1"/>
        </dgm:presLayoutVars>
      </dgm:prSet>
      <dgm:spPr/>
    </dgm:pt>
  </dgm:ptLst>
  <dgm:cxnLst>
    <dgm:cxn modelId="{0DBD2B0B-1AF1-4C11-BE8D-6FC28F7E96B2}" srcId="{EC19D120-DAD4-43E5-B061-C599437471D2}" destId="{D28B9749-5628-4FED-B9E2-B31298018802}" srcOrd="2" destOrd="0" parTransId="{E5A6A40E-7B3C-4A61-BF76-839B3DCBE510}" sibTransId="{F9252ADF-07B2-4F67-9D83-1BB165A6C47B}"/>
    <dgm:cxn modelId="{BAE6240C-8195-9347-8CD0-BB75967D1827}" type="presOf" srcId="{ED25DC3F-90BD-4D05-8D90-138AA480D1A5}" destId="{A132A727-7A34-1142-9535-2F5C8F9BBE9B}" srcOrd="0" destOrd="0" presId="urn:microsoft.com/office/officeart/2005/8/layout/hList1"/>
    <dgm:cxn modelId="{DD189213-F8A5-0644-AC7F-D577A3EB505F}" type="presOf" srcId="{5E52BB19-CD65-4FC1-A20C-4686B26D1E28}" destId="{D4864942-05C6-1F43-B052-85A7C3BFEAE7}" srcOrd="0" destOrd="0" presId="urn:microsoft.com/office/officeart/2005/8/layout/hList1"/>
    <dgm:cxn modelId="{45A85215-5DC1-4366-B9D6-5DB34F97F834}" srcId="{D28B9749-5628-4FED-B9E2-B31298018802}" destId="{5E52BB19-CD65-4FC1-A20C-4686B26D1E28}" srcOrd="0" destOrd="0" parTransId="{38F84C8C-24B6-4F18-943D-4FB54B485C1C}" sibTransId="{449B64C8-35A6-420B-88DD-7C2026C4FFE2}"/>
    <dgm:cxn modelId="{F3F03419-D5E1-114C-9E67-4F20A923F341}" type="presOf" srcId="{EC19D120-DAD4-43E5-B061-C599437471D2}" destId="{F2573B5A-92A1-7847-915D-5DEAF77E1661}" srcOrd="0" destOrd="0" presId="urn:microsoft.com/office/officeart/2005/8/layout/hList1"/>
    <dgm:cxn modelId="{713FE819-696F-CE4A-9083-A9C701B5D14E}" type="presOf" srcId="{767720C0-8524-433B-9509-D9AB24917ADD}" destId="{ECBE358C-381F-6A44-9301-8D672795A537}" srcOrd="0" destOrd="0" presId="urn:microsoft.com/office/officeart/2005/8/layout/hList1"/>
    <dgm:cxn modelId="{28605926-B3C0-5B4C-BD27-4D929BF4A5E8}" type="presOf" srcId="{D28B9749-5628-4FED-B9E2-B31298018802}" destId="{B5813E5C-CB82-EC4D-95FA-6BEF331E45A7}" srcOrd="0" destOrd="0" presId="urn:microsoft.com/office/officeart/2005/8/layout/hList1"/>
    <dgm:cxn modelId="{27E22B33-4C20-0C44-AD6F-C746D8DC5C36}" type="presOf" srcId="{AF20384E-DDA5-41E0-80C1-A339CDB5BB45}" destId="{45C0482B-10E3-4943-A208-5BAA4D5A2F70}" srcOrd="0" destOrd="0" presId="urn:microsoft.com/office/officeart/2005/8/layout/hList1"/>
    <dgm:cxn modelId="{363C5CA4-AAB6-405E-AE3C-8411C84E57A2}" srcId="{EC19D120-DAD4-43E5-B061-C599437471D2}" destId="{ED25DC3F-90BD-4D05-8D90-138AA480D1A5}" srcOrd="1" destOrd="0" parTransId="{900E857E-0230-41DC-AB52-296ADD363148}" sibTransId="{68DAB869-69C8-4C97-9979-8B93BFA4E115}"/>
    <dgm:cxn modelId="{95FEFFB7-C41E-4C41-BC90-B8ADD86118F6}" srcId="{AF20384E-DDA5-41E0-80C1-A339CDB5BB45}" destId="{E3228407-DB62-4514-8AF4-C3349C8C50F9}" srcOrd="0" destOrd="0" parTransId="{4AD12705-74F4-4362-87A2-DE76257C351D}" sibTransId="{671A6657-278B-480E-A1C0-CA79045AAE5B}"/>
    <dgm:cxn modelId="{D28E1ACC-09E0-485B-A63C-E9650477DF53}" srcId="{EC19D120-DAD4-43E5-B061-C599437471D2}" destId="{AF20384E-DDA5-41E0-80C1-A339CDB5BB45}" srcOrd="0" destOrd="0" parTransId="{FE2F9DC8-F1CB-487E-BD61-5E322EFCD5F5}" sibTransId="{D435C920-A892-4909-9E61-A96F6F8CEFB6}"/>
    <dgm:cxn modelId="{B9FC9FD0-7F2A-F348-81D2-9DBD7520E27C}" type="presOf" srcId="{E3228407-DB62-4514-8AF4-C3349C8C50F9}" destId="{59B03B1F-F7A3-5849-89C1-B63A5DF0AE8C}" srcOrd="0" destOrd="0" presId="urn:microsoft.com/office/officeart/2005/8/layout/hList1"/>
    <dgm:cxn modelId="{D00533D5-A085-488B-93C9-6742F397C9FF}" srcId="{ED25DC3F-90BD-4D05-8D90-138AA480D1A5}" destId="{767720C0-8524-433B-9509-D9AB24917ADD}" srcOrd="0" destOrd="0" parTransId="{69E07BC3-EE56-4B02-9C61-EA982CEF916F}" sibTransId="{6C4B8BD9-08E8-423A-AC78-A96F7FA70266}"/>
    <dgm:cxn modelId="{0C0B37D0-3D79-5A4D-A6BE-5F588AFA9250}" type="presParOf" srcId="{F2573B5A-92A1-7847-915D-5DEAF77E1661}" destId="{7799CE2F-0943-6743-B365-BC9467622CCA}" srcOrd="0" destOrd="0" presId="urn:microsoft.com/office/officeart/2005/8/layout/hList1"/>
    <dgm:cxn modelId="{88F54819-2226-804D-9893-D201806A1662}" type="presParOf" srcId="{7799CE2F-0943-6743-B365-BC9467622CCA}" destId="{45C0482B-10E3-4943-A208-5BAA4D5A2F70}" srcOrd="0" destOrd="0" presId="urn:microsoft.com/office/officeart/2005/8/layout/hList1"/>
    <dgm:cxn modelId="{4DCE1589-C178-B844-8F6B-14F63A87521D}" type="presParOf" srcId="{7799CE2F-0943-6743-B365-BC9467622CCA}" destId="{59B03B1F-F7A3-5849-89C1-B63A5DF0AE8C}" srcOrd="1" destOrd="0" presId="urn:microsoft.com/office/officeart/2005/8/layout/hList1"/>
    <dgm:cxn modelId="{2AA06F10-6A0B-204C-AC3C-FB0388BDCC74}" type="presParOf" srcId="{F2573B5A-92A1-7847-915D-5DEAF77E1661}" destId="{9D413F40-5344-0E4A-B17B-B4D3DF8327EB}" srcOrd="1" destOrd="0" presId="urn:microsoft.com/office/officeart/2005/8/layout/hList1"/>
    <dgm:cxn modelId="{08D25AB4-EF3C-1849-BD2E-D10D61BB8F0E}" type="presParOf" srcId="{F2573B5A-92A1-7847-915D-5DEAF77E1661}" destId="{1A31C24C-A637-F246-ABFE-37CA01839E64}" srcOrd="2" destOrd="0" presId="urn:microsoft.com/office/officeart/2005/8/layout/hList1"/>
    <dgm:cxn modelId="{1EE491BB-6CD3-E542-8306-9FE8CB414319}" type="presParOf" srcId="{1A31C24C-A637-F246-ABFE-37CA01839E64}" destId="{A132A727-7A34-1142-9535-2F5C8F9BBE9B}" srcOrd="0" destOrd="0" presId="urn:microsoft.com/office/officeart/2005/8/layout/hList1"/>
    <dgm:cxn modelId="{AC2E053E-0C86-E34C-9E5D-DA550C60F47A}" type="presParOf" srcId="{1A31C24C-A637-F246-ABFE-37CA01839E64}" destId="{ECBE358C-381F-6A44-9301-8D672795A537}" srcOrd="1" destOrd="0" presId="urn:microsoft.com/office/officeart/2005/8/layout/hList1"/>
    <dgm:cxn modelId="{25411344-B334-F64D-9EA6-2EB3549E8F43}" type="presParOf" srcId="{F2573B5A-92A1-7847-915D-5DEAF77E1661}" destId="{59C38804-AF7B-FE45-BA67-E8E05B6CB2DF}" srcOrd="3" destOrd="0" presId="urn:microsoft.com/office/officeart/2005/8/layout/hList1"/>
    <dgm:cxn modelId="{EC10071F-AF8B-5444-A4A3-4FC8096457AA}" type="presParOf" srcId="{F2573B5A-92A1-7847-915D-5DEAF77E1661}" destId="{F962512D-AFFC-414F-9AB6-F8B3F4B44290}" srcOrd="4" destOrd="0" presId="urn:microsoft.com/office/officeart/2005/8/layout/hList1"/>
    <dgm:cxn modelId="{EE1DB693-04E6-114D-89E0-41F62C8DA623}" type="presParOf" srcId="{F962512D-AFFC-414F-9AB6-F8B3F4B44290}" destId="{B5813E5C-CB82-EC4D-95FA-6BEF331E45A7}" srcOrd="0" destOrd="0" presId="urn:microsoft.com/office/officeart/2005/8/layout/hList1"/>
    <dgm:cxn modelId="{A9F4B2F5-840A-C14F-BC96-69C5BCB839BC}" type="presParOf" srcId="{F962512D-AFFC-414F-9AB6-F8B3F4B44290}" destId="{D4864942-05C6-1F43-B052-85A7C3BFEAE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19D120-DAD4-43E5-B061-C599437471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C12636B-587F-4994-B21F-62720CF4B020}">
      <dgm:prSet/>
      <dgm:spPr/>
      <dgm:t>
        <a:bodyPr/>
        <a:lstStyle/>
        <a:p>
          <a:r>
            <a:rPr lang="en-MY"/>
            <a:t>It is to be used at the start of and during the mediation</a:t>
          </a:r>
          <a:endParaRPr lang="en-US"/>
        </a:p>
      </dgm:t>
    </dgm:pt>
    <dgm:pt modelId="{AE23FCC6-FB10-44C9-8CE1-A53E60C7AA2A}" type="parTrans" cxnId="{5EE0AA73-66DE-4CC1-89D4-568C19D9A2F1}">
      <dgm:prSet/>
      <dgm:spPr/>
      <dgm:t>
        <a:bodyPr/>
        <a:lstStyle/>
        <a:p>
          <a:endParaRPr lang="en-US"/>
        </a:p>
      </dgm:t>
    </dgm:pt>
    <dgm:pt modelId="{AD67CF84-B075-4A7B-8ED0-E6ACE93479AA}" type="sibTrans" cxnId="{5EE0AA73-66DE-4CC1-89D4-568C19D9A2F1}">
      <dgm:prSet/>
      <dgm:spPr/>
      <dgm:t>
        <a:bodyPr/>
        <a:lstStyle/>
        <a:p>
          <a:endParaRPr lang="en-US"/>
        </a:p>
      </dgm:t>
    </dgm:pt>
    <dgm:pt modelId="{D7CB7D28-0B8B-41E6-A2DB-C02C5DF93036}">
      <dgm:prSet/>
      <dgm:spPr/>
      <dgm:t>
        <a:bodyPr/>
        <a:lstStyle/>
        <a:p>
          <a:r>
            <a:rPr lang="en-MY"/>
            <a:t>To be maximally useful, the UDPM should address both information available to the parties in the intake phase of mediation, and as the mediator and parties begin to address the issues at hand in the mediation.</a:t>
          </a:r>
          <a:endParaRPr lang="en-US"/>
        </a:p>
      </dgm:t>
    </dgm:pt>
    <dgm:pt modelId="{558EB582-249C-4E52-8B63-325C86112196}" type="parTrans" cxnId="{7787BE2A-217E-47DC-AC5B-1093D0C8359A}">
      <dgm:prSet/>
      <dgm:spPr/>
      <dgm:t>
        <a:bodyPr/>
        <a:lstStyle/>
        <a:p>
          <a:endParaRPr lang="en-US"/>
        </a:p>
      </dgm:t>
    </dgm:pt>
    <dgm:pt modelId="{08E407F7-F6D8-4A24-81E7-DFB1888AD357}" type="sibTrans" cxnId="{7787BE2A-217E-47DC-AC5B-1093D0C8359A}">
      <dgm:prSet/>
      <dgm:spPr/>
      <dgm:t>
        <a:bodyPr/>
        <a:lstStyle/>
        <a:p>
          <a:endParaRPr lang="en-US"/>
        </a:p>
      </dgm:t>
    </dgm:pt>
    <dgm:pt modelId="{8348A5FA-CCBF-4FFD-B76E-BD7B31BD3025}">
      <dgm:prSet/>
      <dgm:spPr/>
      <dgm:t>
        <a:bodyPr/>
        <a:lstStyle/>
        <a:p>
          <a:r>
            <a:rPr lang="en-MY"/>
            <a:t>Keep it simple and short</a:t>
          </a:r>
          <a:endParaRPr lang="en-US"/>
        </a:p>
      </dgm:t>
    </dgm:pt>
    <dgm:pt modelId="{624A58E5-D9AE-4269-AD5E-D689D82E39AB}" type="parTrans" cxnId="{7BC7BD82-7D08-4D65-B34C-D446578D4395}">
      <dgm:prSet/>
      <dgm:spPr/>
      <dgm:t>
        <a:bodyPr/>
        <a:lstStyle/>
        <a:p>
          <a:endParaRPr lang="en-US"/>
        </a:p>
      </dgm:t>
    </dgm:pt>
    <dgm:pt modelId="{D38264F6-E238-4081-AFD0-48E11E68CD4E}" type="sibTrans" cxnId="{7BC7BD82-7D08-4D65-B34C-D446578D4395}">
      <dgm:prSet/>
      <dgm:spPr/>
      <dgm:t>
        <a:bodyPr/>
        <a:lstStyle/>
        <a:p>
          <a:endParaRPr lang="en-US"/>
        </a:p>
      </dgm:t>
    </dgm:pt>
    <dgm:pt modelId="{A61A7673-9991-499F-901B-D0712DF35465}">
      <dgm:prSet/>
      <dgm:spPr/>
      <dgm:t>
        <a:bodyPr/>
        <a:lstStyle/>
        <a:p>
          <a:r>
            <a:rPr lang="en-MY"/>
            <a:t>To be practically useful, the UDPM should be simple, with a minimum number of “required” points, bolstered by examples and alternatives.</a:t>
          </a:r>
          <a:endParaRPr lang="en-US"/>
        </a:p>
      </dgm:t>
    </dgm:pt>
    <dgm:pt modelId="{EBAF158F-697B-48BA-A94E-A53FBACBDA2B}" type="parTrans" cxnId="{FF2F48E6-5496-4A61-A0F1-23100B879CC2}">
      <dgm:prSet/>
      <dgm:spPr/>
      <dgm:t>
        <a:bodyPr/>
        <a:lstStyle/>
        <a:p>
          <a:endParaRPr lang="en-US"/>
        </a:p>
      </dgm:t>
    </dgm:pt>
    <dgm:pt modelId="{F27FD31B-22A9-46E6-BA75-D1F10845774A}" type="sibTrans" cxnId="{FF2F48E6-5496-4A61-A0F1-23100B879CC2}">
      <dgm:prSet/>
      <dgm:spPr/>
      <dgm:t>
        <a:bodyPr/>
        <a:lstStyle/>
        <a:p>
          <a:endParaRPr lang="en-US"/>
        </a:p>
      </dgm:t>
    </dgm:pt>
    <dgm:pt modelId="{F2573B5A-92A1-7847-915D-5DEAF77E1661}" type="pres">
      <dgm:prSet presAssocID="{EC19D120-DAD4-43E5-B061-C599437471D2}" presName="Name0" presStyleCnt="0">
        <dgm:presLayoutVars>
          <dgm:dir/>
          <dgm:animLvl val="lvl"/>
          <dgm:resizeHandles val="exact"/>
        </dgm:presLayoutVars>
      </dgm:prSet>
      <dgm:spPr/>
    </dgm:pt>
    <dgm:pt modelId="{DF108B66-0DAA-6B4B-B58F-A8A7971E66D7}" type="pres">
      <dgm:prSet presAssocID="{DC12636B-587F-4994-B21F-62720CF4B020}" presName="composite" presStyleCnt="0"/>
      <dgm:spPr/>
    </dgm:pt>
    <dgm:pt modelId="{70DB8E0F-19C7-CE4D-9226-2168398D4EAC}" type="pres">
      <dgm:prSet presAssocID="{DC12636B-587F-4994-B21F-62720CF4B020}" presName="parTx" presStyleLbl="alignNode1" presStyleIdx="0" presStyleCnt="2">
        <dgm:presLayoutVars>
          <dgm:chMax val="0"/>
          <dgm:chPref val="0"/>
          <dgm:bulletEnabled val="1"/>
        </dgm:presLayoutVars>
      </dgm:prSet>
      <dgm:spPr/>
    </dgm:pt>
    <dgm:pt modelId="{06F2794B-E2A9-0142-910F-6012F3F82603}" type="pres">
      <dgm:prSet presAssocID="{DC12636B-587F-4994-B21F-62720CF4B020}" presName="desTx" presStyleLbl="alignAccFollowNode1" presStyleIdx="0" presStyleCnt="2">
        <dgm:presLayoutVars>
          <dgm:bulletEnabled val="1"/>
        </dgm:presLayoutVars>
      </dgm:prSet>
      <dgm:spPr/>
    </dgm:pt>
    <dgm:pt modelId="{5737DBA3-481B-4E4C-879B-4BF63055ADF5}" type="pres">
      <dgm:prSet presAssocID="{AD67CF84-B075-4A7B-8ED0-E6ACE93479AA}" presName="space" presStyleCnt="0"/>
      <dgm:spPr/>
    </dgm:pt>
    <dgm:pt modelId="{35B37ECB-0E97-2642-B774-470F66703F0D}" type="pres">
      <dgm:prSet presAssocID="{8348A5FA-CCBF-4FFD-B76E-BD7B31BD3025}" presName="composite" presStyleCnt="0"/>
      <dgm:spPr/>
    </dgm:pt>
    <dgm:pt modelId="{21024E8E-D782-2249-9D59-4166B3765D1B}" type="pres">
      <dgm:prSet presAssocID="{8348A5FA-CCBF-4FFD-B76E-BD7B31BD3025}" presName="parTx" presStyleLbl="alignNode1" presStyleIdx="1" presStyleCnt="2">
        <dgm:presLayoutVars>
          <dgm:chMax val="0"/>
          <dgm:chPref val="0"/>
          <dgm:bulletEnabled val="1"/>
        </dgm:presLayoutVars>
      </dgm:prSet>
      <dgm:spPr/>
    </dgm:pt>
    <dgm:pt modelId="{C37A1888-FCC1-054B-B98F-7634D473B039}" type="pres">
      <dgm:prSet presAssocID="{8348A5FA-CCBF-4FFD-B76E-BD7B31BD3025}" presName="desTx" presStyleLbl="alignAccFollowNode1" presStyleIdx="1" presStyleCnt="2">
        <dgm:presLayoutVars>
          <dgm:bulletEnabled val="1"/>
        </dgm:presLayoutVars>
      </dgm:prSet>
      <dgm:spPr/>
    </dgm:pt>
  </dgm:ptLst>
  <dgm:cxnLst>
    <dgm:cxn modelId="{F3F03419-D5E1-114C-9E67-4F20A923F341}" type="presOf" srcId="{EC19D120-DAD4-43E5-B061-C599437471D2}" destId="{F2573B5A-92A1-7847-915D-5DEAF77E1661}" srcOrd="0" destOrd="0" presId="urn:microsoft.com/office/officeart/2005/8/layout/hList1"/>
    <dgm:cxn modelId="{7787BE2A-217E-47DC-AC5B-1093D0C8359A}" srcId="{DC12636B-587F-4994-B21F-62720CF4B020}" destId="{D7CB7D28-0B8B-41E6-A2DB-C02C5DF93036}" srcOrd="0" destOrd="0" parTransId="{558EB582-249C-4E52-8B63-325C86112196}" sibTransId="{08E407F7-F6D8-4A24-81E7-DFB1888AD357}"/>
    <dgm:cxn modelId="{D2681756-E27D-2E43-8E9B-6323594F7128}" type="presOf" srcId="{8348A5FA-CCBF-4FFD-B76E-BD7B31BD3025}" destId="{21024E8E-D782-2249-9D59-4166B3765D1B}" srcOrd="0" destOrd="0" presId="urn:microsoft.com/office/officeart/2005/8/layout/hList1"/>
    <dgm:cxn modelId="{5EE0AA73-66DE-4CC1-89D4-568C19D9A2F1}" srcId="{EC19D120-DAD4-43E5-B061-C599437471D2}" destId="{DC12636B-587F-4994-B21F-62720CF4B020}" srcOrd="0" destOrd="0" parTransId="{AE23FCC6-FB10-44C9-8CE1-A53E60C7AA2A}" sibTransId="{AD67CF84-B075-4A7B-8ED0-E6ACE93479AA}"/>
    <dgm:cxn modelId="{7BC7BD82-7D08-4D65-B34C-D446578D4395}" srcId="{EC19D120-DAD4-43E5-B061-C599437471D2}" destId="{8348A5FA-CCBF-4FFD-B76E-BD7B31BD3025}" srcOrd="1" destOrd="0" parTransId="{624A58E5-D9AE-4269-AD5E-D689D82E39AB}" sibTransId="{D38264F6-E238-4081-AFD0-48E11E68CD4E}"/>
    <dgm:cxn modelId="{A5298DA9-8DFC-A341-836C-3D347FBE1AC3}" type="presOf" srcId="{A61A7673-9991-499F-901B-D0712DF35465}" destId="{C37A1888-FCC1-054B-B98F-7634D473B039}" srcOrd="0" destOrd="0" presId="urn:microsoft.com/office/officeart/2005/8/layout/hList1"/>
    <dgm:cxn modelId="{47F995D7-E5BC-604F-AEA3-4001A6065A99}" type="presOf" srcId="{D7CB7D28-0B8B-41E6-A2DB-C02C5DF93036}" destId="{06F2794B-E2A9-0142-910F-6012F3F82603}" srcOrd="0" destOrd="0" presId="urn:microsoft.com/office/officeart/2005/8/layout/hList1"/>
    <dgm:cxn modelId="{FF2F48E6-5496-4A61-A0F1-23100B879CC2}" srcId="{8348A5FA-CCBF-4FFD-B76E-BD7B31BD3025}" destId="{A61A7673-9991-499F-901B-D0712DF35465}" srcOrd="0" destOrd="0" parTransId="{EBAF158F-697B-48BA-A94E-A53FBACBDA2B}" sibTransId="{F27FD31B-22A9-46E6-BA75-D1F10845774A}"/>
    <dgm:cxn modelId="{1F2931E8-2CDA-5D4A-AE5F-0F8E53F623B5}" type="presOf" srcId="{DC12636B-587F-4994-B21F-62720CF4B020}" destId="{70DB8E0F-19C7-CE4D-9226-2168398D4EAC}" srcOrd="0" destOrd="0" presId="urn:microsoft.com/office/officeart/2005/8/layout/hList1"/>
    <dgm:cxn modelId="{FBEE8AFD-9C99-0445-B3D6-7BE23C6FD17F}" type="presParOf" srcId="{F2573B5A-92A1-7847-915D-5DEAF77E1661}" destId="{DF108B66-0DAA-6B4B-B58F-A8A7971E66D7}" srcOrd="0" destOrd="0" presId="urn:microsoft.com/office/officeart/2005/8/layout/hList1"/>
    <dgm:cxn modelId="{6E8C5EC5-08B5-2B49-AA67-EDE9F734827B}" type="presParOf" srcId="{DF108B66-0DAA-6B4B-B58F-A8A7971E66D7}" destId="{70DB8E0F-19C7-CE4D-9226-2168398D4EAC}" srcOrd="0" destOrd="0" presId="urn:microsoft.com/office/officeart/2005/8/layout/hList1"/>
    <dgm:cxn modelId="{8B9C4271-7774-0343-BDF0-A6885A42A343}" type="presParOf" srcId="{DF108B66-0DAA-6B4B-B58F-A8A7971E66D7}" destId="{06F2794B-E2A9-0142-910F-6012F3F82603}" srcOrd="1" destOrd="0" presId="urn:microsoft.com/office/officeart/2005/8/layout/hList1"/>
    <dgm:cxn modelId="{5D8B5FBA-9822-574B-82F7-7EC526E313BF}" type="presParOf" srcId="{F2573B5A-92A1-7847-915D-5DEAF77E1661}" destId="{5737DBA3-481B-4E4C-879B-4BF63055ADF5}" srcOrd="1" destOrd="0" presId="urn:microsoft.com/office/officeart/2005/8/layout/hList1"/>
    <dgm:cxn modelId="{246FF781-BFBE-CE44-8E2D-71C8EEDAD6D8}" type="presParOf" srcId="{F2573B5A-92A1-7847-915D-5DEAF77E1661}" destId="{35B37ECB-0E97-2642-B774-470F66703F0D}" srcOrd="2" destOrd="0" presId="urn:microsoft.com/office/officeart/2005/8/layout/hList1"/>
    <dgm:cxn modelId="{5697B090-7DDE-644D-9F28-B2FA2A8015FB}" type="presParOf" srcId="{35B37ECB-0E97-2642-B774-470F66703F0D}" destId="{21024E8E-D782-2249-9D59-4166B3765D1B}" srcOrd="0" destOrd="0" presId="urn:microsoft.com/office/officeart/2005/8/layout/hList1"/>
    <dgm:cxn modelId="{98D14597-1ED7-5347-9CD5-F57BEF87CF73}" type="presParOf" srcId="{35B37ECB-0E97-2642-B774-470F66703F0D}" destId="{C37A1888-FCC1-054B-B98F-7634D473B03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B8A92-422A-564D-9BE0-CB63055F8A4C}">
      <dsp:nvSpPr>
        <dsp:cNvPr id="0" name=""/>
        <dsp:cNvSpPr/>
      </dsp:nvSpPr>
      <dsp:spPr>
        <a:xfrm>
          <a:off x="0" y="11077"/>
          <a:ext cx="7048537" cy="1053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t-BR" sz="1900" kern="1200"/>
            <a:t>6 </a:t>
          </a:r>
          <a:r>
            <a:rPr lang="pt-BR" sz="1900" kern="1200" err="1"/>
            <a:t>elements</a:t>
          </a:r>
          <a:r>
            <a:rPr lang="pt-BR" sz="1900" kern="1200"/>
            <a:t> </a:t>
          </a:r>
          <a:r>
            <a:rPr lang="pt-BR" sz="1900" kern="1200" err="1"/>
            <a:t>to</a:t>
          </a:r>
          <a:r>
            <a:rPr lang="pt-BR" sz="1900" kern="1200"/>
            <a:t> </a:t>
          </a:r>
          <a:r>
            <a:rPr lang="pt-BR" sz="1900" kern="1200" err="1"/>
            <a:t>disclose</a:t>
          </a:r>
          <a:r>
            <a:rPr lang="pt-BR" sz="1900" kern="1200"/>
            <a:t> at </a:t>
          </a:r>
          <a:r>
            <a:rPr lang="pt-BR" sz="1900" kern="1200" err="1"/>
            <a:t>the</a:t>
          </a:r>
          <a:r>
            <a:rPr lang="pt-BR" sz="1900" kern="1200"/>
            <a:t> start </a:t>
          </a:r>
          <a:r>
            <a:rPr lang="pt-BR" sz="1900" kern="1200" err="1"/>
            <a:t>of</a:t>
          </a:r>
          <a:r>
            <a:rPr lang="pt-BR" sz="1900" kern="1200"/>
            <a:t> </a:t>
          </a:r>
          <a:r>
            <a:rPr lang="pt-BR" sz="1900" kern="1200" err="1"/>
            <a:t>any</a:t>
          </a:r>
          <a:r>
            <a:rPr lang="pt-BR" sz="1900" kern="1200"/>
            <a:t> </a:t>
          </a:r>
          <a:r>
            <a:rPr lang="pt-BR" sz="1900" kern="1200" err="1"/>
            <a:t>mediation</a:t>
          </a:r>
          <a:r>
            <a:rPr lang="pt-BR" sz="1900" kern="1200"/>
            <a:t> . . . </a:t>
          </a:r>
          <a:endParaRPr lang="en-US" sz="1900" kern="1200"/>
        </a:p>
      </dsp:txBody>
      <dsp:txXfrm>
        <a:off x="51444" y="62521"/>
        <a:ext cx="6945649" cy="950952"/>
      </dsp:txXfrm>
    </dsp:sp>
    <dsp:sp modelId="{586E2C3D-536A-F248-8AD7-B00EB15A8575}">
      <dsp:nvSpPr>
        <dsp:cNvPr id="0" name=""/>
        <dsp:cNvSpPr/>
      </dsp:nvSpPr>
      <dsp:spPr>
        <a:xfrm>
          <a:off x="0" y="1064918"/>
          <a:ext cx="7048537" cy="2477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791"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pt-BR" sz="2400" kern="1200" err="1"/>
            <a:t>Conflict</a:t>
          </a:r>
          <a:r>
            <a:rPr lang="pt-BR" sz="2400" kern="1200"/>
            <a:t> </a:t>
          </a:r>
          <a:r>
            <a:rPr lang="pt-BR" sz="2400" kern="1200" err="1"/>
            <a:t>of</a:t>
          </a:r>
          <a:r>
            <a:rPr lang="pt-BR" sz="2400" kern="1200"/>
            <a:t> </a:t>
          </a:r>
          <a:r>
            <a:rPr lang="pt-BR" sz="2400" kern="1200" err="1"/>
            <a:t>interest</a:t>
          </a:r>
          <a:endParaRPr lang="en-US" sz="2400" kern="1200"/>
        </a:p>
        <a:p>
          <a:pPr marL="228600" lvl="1" indent="-228600" algn="l" defTabSz="1066800">
            <a:lnSpc>
              <a:spcPct val="90000"/>
            </a:lnSpc>
            <a:spcBef>
              <a:spcPct val="0"/>
            </a:spcBef>
            <a:spcAft>
              <a:spcPct val="20000"/>
            </a:spcAft>
            <a:buChar char="•"/>
          </a:pPr>
          <a:r>
            <a:rPr lang="pt-BR" sz="2400" kern="1200" err="1"/>
            <a:t>Confidentiality</a:t>
          </a:r>
          <a:endParaRPr lang="en-US" sz="2400" kern="1200"/>
        </a:p>
        <a:p>
          <a:pPr marL="228600" lvl="1" indent="-228600" algn="l" defTabSz="1066800">
            <a:lnSpc>
              <a:spcPct val="90000"/>
            </a:lnSpc>
            <a:spcBef>
              <a:spcPct val="0"/>
            </a:spcBef>
            <a:spcAft>
              <a:spcPct val="20000"/>
            </a:spcAft>
            <a:buChar char="•"/>
          </a:pPr>
          <a:r>
            <a:rPr lang="pt-BR" sz="2400" kern="1200"/>
            <a:t>General </a:t>
          </a:r>
          <a:r>
            <a:rPr lang="pt-BR" sz="2400" kern="1200" err="1"/>
            <a:t>process</a:t>
          </a:r>
          <a:endParaRPr lang="en-US" sz="2400" kern="1200"/>
        </a:p>
        <a:p>
          <a:pPr marL="228600" lvl="1" indent="-228600" algn="l" defTabSz="1066800">
            <a:lnSpc>
              <a:spcPct val="90000"/>
            </a:lnSpc>
            <a:spcBef>
              <a:spcPct val="0"/>
            </a:spcBef>
            <a:spcAft>
              <a:spcPct val="20000"/>
            </a:spcAft>
            <a:buChar char="•"/>
          </a:pPr>
          <a:r>
            <a:rPr lang="pt-BR" sz="2400" kern="1200"/>
            <a:t>Role </a:t>
          </a:r>
          <a:r>
            <a:rPr lang="pt-BR" sz="2400" kern="1200" err="1"/>
            <a:t>of</a:t>
          </a:r>
          <a:r>
            <a:rPr lang="pt-BR" sz="2400" kern="1200"/>
            <a:t> </a:t>
          </a:r>
          <a:r>
            <a:rPr lang="pt-BR" sz="2400" kern="1200" err="1"/>
            <a:t>the</a:t>
          </a:r>
          <a:r>
            <a:rPr lang="pt-BR" sz="2400" kern="1200"/>
            <a:t> </a:t>
          </a:r>
          <a:r>
            <a:rPr lang="pt-BR" sz="2400" kern="1200" err="1"/>
            <a:t>mediator</a:t>
          </a:r>
          <a:r>
            <a:rPr lang="pt-BR" sz="2400" kern="1200"/>
            <a:t> </a:t>
          </a:r>
          <a:r>
            <a:rPr lang="pt-BR" sz="2400" kern="1200" err="1"/>
            <a:t>and</a:t>
          </a:r>
          <a:r>
            <a:rPr lang="pt-BR" sz="2400" kern="1200"/>
            <a:t> </a:t>
          </a:r>
          <a:r>
            <a:rPr lang="pt-BR" sz="2400" kern="1200" err="1"/>
            <a:t>parties</a:t>
          </a:r>
          <a:endParaRPr lang="en-US" sz="2400" kern="1200"/>
        </a:p>
        <a:p>
          <a:pPr marL="228600" lvl="1" indent="-228600" algn="l" defTabSz="1066800">
            <a:lnSpc>
              <a:spcPct val="90000"/>
            </a:lnSpc>
            <a:spcBef>
              <a:spcPct val="0"/>
            </a:spcBef>
            <a:spcAft>
              <a:spcPct val="20000"/>
            </a:spcAft>
            <a:buChar char="•"/>
          </a:pPr>
          <a:r>
            <a:rPr lang="pt-BR" sz="2400" kern="1200"/>
            <a:t>Technology</a:t>
          </a:r>
          <a:endParaRPr lang="en-US" sz="2400" kern="1200"/>
        </a:p>
        <a:p>
          <a:pPr marL="228600" lvl="1" indent="-228600" algn="l" defTabSz="1066800">
            <a:lnSpc>
              <a:spcPct val="90000"/>
            </a:lnSpc>
            <a:spcBef>
              <a:spcPct val="0"/>
            </a:spcBef>
            <a:spcAft>
              <a:spcPct val="20000"/>
            </a:spcAft>
            <a:buChar char="•"/>
          </a:pPr>
          <a:r>
            <a:rPr lang="pt-BR" sz="2400" kern="1200" err="1"/>
            <a:t>Impact</a:t>
          </a:r>
          <a:r>
            <a:rPr lang="pt-BR" sz="2400" kern="1200"/>
            <a:t> </a:t>
          </a:r>
          <a:r>
            <a:rPr lang="pt-BR" sz="2400" kern="1200" err="1"/>
            <a:t>of</a:t>
          </a:r>
          <a:r>
            <a:rPr lang="pt-BR" sz="2400" kern="1200"/>
            <a:t> </a:t>
          </a:r>
          <a:r>
            <a:rPr lang="pt-BR" sz="2400" kern="1200" err="1"/>
            <a:t>venue</a:t>
          </a:r>
          <a:endParaRPr lang="en-US" sz="2400" kern="1200"/>
        </a:p>
      </dsp:txBody>
      <dsp:txXfrm>
        <a:off x="0" y="1064918"/>
        <a:ext cx="7048537" cy="2477790"/>
      </dsp:txXfrm>
    </dsp:sp>
    <dsp:sp modelId="{2AFC4273-4AF8-D548-A403-DEE8D35CE3B2}">
      <dsp:nvSpPr>
        <dsp:cNvPr id="0" name=""/>
        <dsp:cNvSpPr/>
      </dsp:nvSpPr>
      <dsp:spPr>
        <a:xfrm>
          <a:off x="0" y="3542708"/>
          <a:ext cx="7048537" cy="10538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t-BR" sz="1900" kern="1200"/>
            <a:t>. . . </a:t>
          </a:r>
          <a:r>
            <a:rPr lang="pt-BR" sz="1900" kern="1200" err="1"/>
            <a:t>delivering</a:t>
          </a:r>
          <a:r>
            <a:rPr lang="pt-BR" sz="1900" kern="1200"/>
            <a:t> a global </a:t>
          </a:r>
          <a:r>
            <a:rPr lang="pt-BR" sz="1900" kern="1200" err="1"/>
            <a:t>message</a:t>
          </a:r>
          <a:r>
            <a:rPr lang="pt-BR" sz="1900" kern="1200"/>
            <a:t> </a:t>
          </a:r>
          <a:r>
            <a:rPr lang="pt-BR" sz="1900" kern="1200" err="1"/>
            <a:t>to</a:t>
          </a:r>
          <a:r>
            <a:rPr lang="pt-BR" sz="1900" kern="1200"/>
            <a:t> </a:t>
          </a:r>
          <a:r>
            <a:rPr lang="pt-BR" sz="1900" kern="1200" err="1"/>
            <a:t>parties</a:t>
          </a:r>
          <a:r>
            <a:rPr lang="pt-BR" sz="1900" kern="1200"/>
            <a:t> </a:t>
          </a:r>
          <a:r>
            <a:rPr lang="pt-BR" sz="1900" kern="1200" err="1"/>
            <a:t>regarding</a:t>
          </a:r>
          <a:r>
            <a:rPr lang="pt-BR" sz="1900" kern="1200"/>
            <a:t> </a:t>
          </a:r>
          <a:r>
            <a:rPr lang="pt-BR" sz="1900" kern="1200" err="1"/>
            <a:t>what</a:t>
          </a:r>
          <a:r>
            <a:rPr lang="pt-BR" sz="1900" kern="1200"/>
            <a:t> </a:t>
          </a:r>
          <a:r>
            <a:rPr lang="pt-BR" sz="1900" kern="1200" err="1"/>
            <a:t>they</a:t>
          </a:r>
          <a:r>
            <a:rPr lang="pt-BR" sz="1900" kern="1200"/>
            <a:t> </a:t>
          </a:r>
          <a:r>
            <a:rPr lang="pt-BR" sz="1900" kern="1200" err="1"/>
            <a:t>can</a:t>
          </a:r>
          <a:r>
            <a:rPr lang="pt-BR" sz="1900" kern="1200"/>
            <a:t> </a:t>
          </a:r>
          <a:r>
            <a:rPr lang="pt-BR" sz="1900" kern="1200" err="1"/>
            <a:t>expect</a:t>
          </a:r>
          <a:r>
            <a:rPr lang="pt-BR" sz="1900" kern="1200"/>
            <a:t> from Mediation, </a:t>
          </a:r>
          <a:r>
            <a:rPr lang="pt-BR" sz="1900" kern="1200" err="1"/>
            <a:t>whatever</a:t>
          </a:r>
          <a:r>
            <a:rPr lang="pt-BR" sz="1900" kern="1200"/>
            <a:t> </a:t>
          </a:r>
          <a:r>
            <a:rPr lang="pt-BR" sz="1900" kern="1200" err="1"/>
            <a:t>their</a:t>
          </a:r>
          <a:r>
            <a:rPr lang="pt-BR" sz="1900" kern="1200"/>
            <a:t> </a:t>
          </a:r>
          <a:r>
            <a:rPr lang="en-MY" sz="1900" kern="1200"/>
            <a:t>cultural, religious, legal, or national context.</a:t>
          </a:r>
          <a:endParaRPr lang="en-US" sz="1900" kern="1200"/>
        </a:p>
      </dsp:txBody>
      <dsp:txXfrm>
        <a:off x="51444" y="3594152"/>
        <a:ext cx="6945649" cy="9509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B8A92-422A-564D-9BE0-CB63055F8A4C}">
      <dsp:nvSpPr>
        <dsp:cNvPr id="0" name=""/>
        <dsp:cNvSpPr/>
      </dsp:nvSpPr>
      <dsp:spPr>
        <a:xfrm>
          <a:off x="0" y="571666"/>
          <a:ext cx="6002110" cy="25857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pt-BR" sz="3600" kern="1200" err="1">
              <a:solidFill>
                <a:srgbClr val="FEFFFF"/>
              </a:solidFill>
            </a:rPr>
            <a:t>To</a:t>
          </a:r>
          <a:r>
            <a:rPr lang="pt-BR" sz="3600" kern="1200">
              <a:solidFill>
                <a:srgbClr val="FEFFFF"/>
              </a:solidFill>
            </a:rPr>
            <a:t> </a:t>
          </a:r>
          <a:r>
            <a:rPr lang="pt-BR" sz="3600" kern="1200" err="1">
              <a:solidFill>
                <a:srgbClr val="FEFFFF"/>
              </a:solidFill>
            </a:rPr>
            <a:t>make</a:t>
          </a:r>
          <a:r>
            <a:rPr lang="pt-BR" sz="3600" kern="1200">
              <a:solidFill>
                <a:srgbClr val="FEFFFF"/>
              </a:solidFill>
            </a:rPr>
            <a:t> </a:t>
          </a:r>
          <a:r>
            <a:rPr lang="pt-BR" sz="3600" kern="1200" err="1">
              <a:solidFill>
                <a:srgbClr val="FEFFFF"/>
              </a:solidFill>
            </a:rPr>
            <a:t>mediation</a:t>
          </a:r>
          <a:r>
            <a:rPr lang="pt-BR" sz="3600" kern="1200">
              <a:solidFill>
                <a:srgbClr val="FEFFFF"/>
              </a:solidFill>
            </a:rPr>
            <a:t> </a:t>
          </a:r>
          <a:r>
            <a:rPr lang="pt-BR" sz="3600" kern="1200" err="1">
              <a:solidFill>
                <a:srgbClr val="FEFFFF"/>
              </a:solidFill>
            </a:rPr>
            <a:t>mainstream</a:t>
          </a:r>
          <a:r>
            <a:rPr lang="pt-BR" sz="3600" kern="1200">
              <a:solidFill>
                <a:srgbClr val="FEFFFF"/>
              </a:solidFill>
            </a:rPr>
            <a:t> </a:t>
          </a:r>
          <a:r>
            <a:rPr lang="pt-BR" sz="3600" kern="1200" err="1">
              <a:solidFill>
                <a:srgbClr val="FEFFFF"/>
              </a:solidFill>
            </a:rPr>
            <a:t>worldwide</a:t>
          </a:r>
          <a:r>
            <a:rPr lang="pt-BR" sz="3600" kern="1200">
              <a:solidFill>
                <a:srgbClr val="FEFFFF"/>
              </a:solidFill>
            </a:rPr>
            <a:t> – </a:t>
          </a:r>
          <a:r>
            <a:rPr lang="pt-BR" sz="3600" kern="1200" err="1">
              <a:solidFill>
                <a:srgbClr val="FEFFFF"/>
              </a:solidFill>
            </a:rPr>
            <a:t>to</a:t>
          </a:r>
          <a:r>
            <a:rPr lang="pt-BR" sz="3600" kern="1200">
              <a:solidFill>
                <a:srgbClr val="FEFFFF"/>
              </a:solidFill>
            </a:rPr>
            <a:t> </a:t>
          </a:r>
          <a:r>
            <a:rPr lang="pt-BR" sz="3600" kern="1200" err="1">
              <a:solidFill>
                <a:srgbClr val="FEFFFF"/>
              </a:solidFill>
            </a:rPr>
            <a:t>ensure</a:t>
          </a:r>
          <a:r>
            <a:rPr lang="pt-BR" sz="3600" kern="1200">
              <a:solidFill>
                <a:srgbClr val="FEFFFF"/>
              </a:solidFill>
            </a:rPr>
            <a:t> </a:t>
          </a:r>
          <a:r>
            <a:rPr lang="pt-BR" sz="3600" kern="1200" err="1">
              <a:solidFill>
                <a:srgbClr val="FEFFFF"/>
              </a:solidFill>
            </a:rPr>
            <a:t>adequate</a:t>
          </a:r>
          <a:r>
            <a:rPr lang="pt-BR" sz="3600" kern="1200">
              <a:solidFill>
                <a:srgbClr val="FEFFFF"/>
              </a:solidFill>
            </a:rPr>
            <a:t> self-</a:t>
          </a:r>
          <a:r>
            <a:rPr lang="pt-BR" sz="3600" kern="1200" err="1">
              <a:solidFill>
                <a:srgbClr val="FEFFFF"/>
              </a:solidFill>
            </a:rPr>
            <a:t>determination</a:t>
          </a:r>
          <a:endParaRPr lang="en-US" sz="3600" kern="1200"/>
        </a:p>
      </dsp:txBody>
      <dsp:txXfrm>
        <a:off x="126223" y="697889"/>
        <a:ext cx="5749664" cy="23332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758157-F669-954F-BF4B-2DE80C62E774}">
      <dsp:nvSpPr>
        <dsp:cNvPr id="0" name=""/>
        <dsp:cNvSpPr/>
      </dsp:nvSpPr>
      <dsp:spPr>
        <a:xfrm rot="5400000">
          <a:off x="6589693" y="-2661723"/>
          <a:ext cx="1121829" cy="6729984"/>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pt-BR" sz="2000" kern="1200" err="1"/>
            <a:t>Clients</a:t>
          </a:r>
          <a:r>
            <a:rPr lang="pt-BR" sz="2000" kern="1200"/>
            <a:t> </a:t>
          </a:r>
          <a:r>
            <a:rPr lang="pt-BR" sz="2000" kern="1200" err="1"/>
            <a:t>know</a:t>
          </a:r>
          <a:r>
            <a:rPr lang="pt-BR" sz="2000" kern="1200"/>
            <a:t> </a:t>
          </a:r>
          <a:r>
            <a:rPr lang="pt-BR" sz="2000" kern="1200" err="1"/>
            <a:t>what</a:t>
          </a:r>
          <a:r>
            <a:rPr lang="pt-BR" sz="2000" kern="1200"/>
            <a:t> </a:t>
          </a:r>
          <a:r>
            <a:rPr lang="pt-BR" sz="2000" kern="1200" err="1"/>
            <a:t>they</a:t>
          </a:r>
          <a:r>
            <a:rPr lang="pt-BR" sz="2000" kern="1200"/>
            <a:t> are </a:t>
          </a:r>
          <a:r>
            <a:rPr lang="pt-BR" sz="2000" kern="1200" err="1"/>
            <a:t>getting</a:t>
          </a:r>
          <a:r>
            <a:rPr lang="pt-BR" sz="2000" kern="1200"/>
            <a:t>, </a:t>
          </a:r>
          <a:r>
            <a:rPr lang="pt-BR" sz="2000" kern="1200" err="1"/>
            <a:t>and</a:t>
          </a:r>
          <a:r>
            <a:rPr lang="pt-BR" sz="2000" kern="1200"/>
            <a:t> </a:t>
          </a:r>
          <a:r>
            <a:rPr lang="pt-BR" sz="2000" kern="1200" err="1"/>
            <a:t>what</a:t>
          </a:r>
          <a:r>
            <a:rPr lang="pt-BR" sz="2000" kern="1200"/>
            <a:t> </a:t>
          </a:r>
          <a:r>
            <a:rPr lang="pt-BR" sz="2000" kern="1200" err="1"/>
            <a:t>they</a:t>
          </a:r>
          <a:r>
            <a:rPr lang="pt-BR" sz="2000" kern="1200"/>
            <a:t> </a:t>
          </a:r>
          <a:r>
            <a:rPr lang="pt-BR" sz="2000" kern="1200" err="1"/>
            <a:t>can</a:t>
          </a:r>
          <a:r>
            <a:rPr lang="pt-BR" sz="2000" kern="1200"/>
            <a:t> </a:t>
          </a:r>
          <a:r>
            <a:rPr lang="pt-BR" sz="2000" kern="1200" err="1"/>
            <a:t>expect</a:t>
          </a:r>
          <a:r>
            <a:rPr lang="pt-BR" sz="2000" kern="1200"/>
            <a:t> </a:t>
          </a:r>
          <a:r>
            <a:rPr lang="pt-BR" sz="2000" kern="1200" err="1"/>
            <a:t>from</a:t>
          </a:r>
          <a:r>
            <a:rPr lang="pt-BR" sz="2000" kern="1200"/>
            <a:t> </a:t>
          </a:r>
          <a:r>
            <a:rPr lang="pt-BR" sz="2000" kern="1200" err="1"/>
            <a:t>the</a:t>
          </a:r>
          <a:r>
            <a:rPr lang="pt-BR" sz="2000" kern="1200"/>
            <a:t> </a:t>
          </a:r>
          <a:r>
            <a:rPr lang="pt-BR" sz="2000" kern="1200" err="1"/>
            <a:t>mediator</a:t>
          </a:r>
          <a:r>
            <a:rPr lang="pt-BR" sz="2000" kern="1200"/>
            <a:t> </a:t>
          </a:r>
          <a:r>
            <a:rPr lang="pt-BR" sz="2000" kern="1200" err="1"/>
            <a:t>and</a:t>
          </a:r>
          <a:r>
            <a:rPr lang="pt-BR" sz="2000" kern="1200"/>
            <a:t> </a:t>
          </a:r>
          <a:r>
            <a:rPr lang="pt-BR" sz="2000" kern="1200" err="1"/>
            <a:t>the</a:t>
          </a:r>
          <a:r>
            <a:rPr lang="pt-BR" sz="2000" kern="1200"/>
            <a:t> </a:t>
          </a:r>
          <a:r>
            <a:rPr lang="pt-BR" sz="2000" kern="1200" err="1"/>
            <a:t>mediation</a:t>
          </a:r>
          <a:r>
            <a:rPr lang="pt-BR" sz="2000" kern="1200"/>
            <a:t> </a:t>
          </a:r>
          <a:r>
            <a:rPr lang="pt-BR" sz="2000" kern="1200" err="1"/>
            <a:t>process</a:t>
          </a:r>
          <a:r>
            <a:rPr lang="pt-BR" sz="2000" kern="1200"/>
            <a:t>.</a:t>
          </a:r>
          <a:endParaRPr lang="en-US" sz="2000" kern="1200"/>
        </a:p>
      </dsp:txBody>
      <dsp:txXfrm rot="-5400000">
        <a:off x="3785616" y="197117"/>
        <a:ext cx="6675221" cy="1012303"/>
      </dsp:txXfrm>
    </dsp:sp>
    <dsp:sp modelId="{F758321B-B569-7541-A659-DD1970E1D0ED}">
      <dsp:nvSpPr>
        <dsp:cNvPr id="0" name=""/>
        <dsp:cNvSpPr/>
      </dsp:nvSpPr>
      <dsp:spPr>
        <a:xfrm>
          <a:off x="0" y="2124"/>
          <a:ext cx="3785616" cy="1402286"/>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pt-BR" sz="2100" kern="1200" dirty="0" err="1"/>
            <a:t>By</a:t>
          </a:r>
          <a:r>
            <a:rPr lang="pt-BR" sz="2100" kern="1200" dirty="0"/>
            <a:t> </a:t>
          </a:r>
          <a:r>
            <a:rPr lang="pt-BR" sz="2100" kern="1200" dirty="0" err="1"/>
            <a:t>giving</a:t>
          </a:r>
          <a:r>
            <a:rPr lang="pt-BR" sz="2100" kern="1200" dirty="0"/>
            <a:t> </a:t>
          </a:r>
          <a:r>
            <a:rPr lang="pt-BR" sz="2100" kern="1200" dirty="0" err="1"/>
            <a:t>certainty</a:t>
          </a:r>
          <a:r>
            <a:rPr lang="pt-BR" sz="2100" kern="1200" dirty="0"/>
            <a:t> </a:t>
          </a:r>
          <a:r>
            <a:rPr lang="pt-BR" sz="2100" kern="1200" dirty="0" err="1"/>
            <a:t>to</a:t>
          </a:r>
          <a:r>
            <a:rPr lang="pt-BR" sz="2100" kern="1200" dirty="0"/>
            <a:t> future </a:t>
          </a:r>
          <a:r>
            <a:rPr lang="pt-BR" sz="2100" kern="1200" dirty="0" err="1"/>
            <a:t>parties</a:t>
          </a:r>
          <a:r>
            <a:rPr lang="pt-BR" sz="2100" kern="1200" dirty="0"/>
            <a:t> </a:t>
          </a:r>
          <a:r>
            <a:rPr lang="pt-BR" sz="2100" kern="1200" dirty="0" err="1"/>
            <a:t>considering</a:t>
          </a:r>
          <a:r>
            <a:rPr lang="pt-BR" sz="2100" kern="1200" dirty="0"/>
            <a:t> </a:t>
          </a:r>
          <a:r>
            <a:rPr lang="pt-BR" sz="2100" kern="1200" dirty="0" err="1"/>
            <a:t>mediation</a:t>
          </a:r>
          <a:endParaRPr lang="en-US" sz="2100" kern="1200" dirty="0"/>
        </a:p>
      </dsp:txBody>
      <dsp:txXfrm>
        <a:off x="68454" y="70578"/>
        <a:ext cx="3648708" cy="1265378"/>
      </dsp:txXfrm>
    </dsp:sp>
    <dsp:sp modelId="{DD629477-9494-5342-A9B3-3C319A3657A2}">
      <dsp:nvSpPr>
        <dsp:cNvPr id="0" name=""/>
        <dsp:cNvSpPr/>
      </dsp:nvSpPr>
      <dsp:spPr>
        <a:xfrm rot="5400000">
          <a:off x="6589693" y="-1189323"/>
          <a:ext cx="1121829" cy="6729984"/>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MY" sz="2000" kern="1200"/>
            <a:t>The Protocol is not intended to advantage or disadvantage any particular mediation style or approach - it respects the diversity of practice that exists across the world.</a:t>
          </a:r>
          <a:endParaRPr lang="en-US" sz="2000" kern="1200"/>
        </a:p>
      </dsp:txBody>
      <dsp:txXfrm rot="-5400000">
        <a:off x="3785616" y="1669517"/>
        <a:ext cx="6675221" cy="1012303"/>
      </dsp:txXfrm>
    </dsp:sp>
    <dsp:sp modelId="{F51E1489-F4E4-6649-BAF6-55A9D2258164}">
      <dsp:nvSpPr>
        <dsp:cNvPr id="0" name=""/>
        <dsp:cNvSpPr/>
      </dsp:nvSpPr>
      <dsp:spPr>
        <a:xfrm>
          <a:off x="0" y="1474525"/>
          <a:ext cx="3785616" cy="1402286"/>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pt-BR" sz="2100" kern="1200" err="1"/>
            <a:t>By</a:t>
          </a:r>
          <a:r>
            <a:rPr lang="pt-BR" sz="2100" kern="1200"/>
            <a:t> </a:t>
          </a:r>
          <a:r>
            <a:rPr lang="pt-BR" sz="2100" kern="1200" err="1"/>
            <a:t>respecting</a:t>
          </a:r>
          <a:r>
            <a:rPr lang="pt-BR" sz="2100" kern="1200"/>
            <a:t> </a:t>
          </a:r>
          <a:r>
            <a:rPr lang="en-MY" sz="2100" kern="1200"/>
            <a:t>the extreme diversity of mediation applications and approaches across the world.</a:t>
          </a:r>
          <a:r>
            <a:rPr lang="pt-BR" sz="2100" kern="1200"/>
            <a:t> </a:t>
          </a:r>
          <a:endParaRPr lang="en-US" sz="2100" kern="1200"/>
        </a:p>
      </dsp:txBody>
      <dsp:txXfrm>
        <a:off x="68454" y="1542979"/>
        <a:ext cx="3648708" cy="1265378"/>
      </dsp:txXfrm>
    </dsp:sp>
    <dsp:sp modelId="{18522473-FE0B-6C44-9635-9ED8330AF079}">
      <dsp:nvSpPr>
        <dsp:cNvPr id="0" name=""/>
        <dsp:cNvSpPr/>
      </dsp:nvSpPr>
      <dsp:spPr>
        <a:xfrm rot="5400000">
          <a:off x="6589693" y="283077"/>
          <a:ext cx="1121829" cy="6729984"/>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MY" sz="2000" kern="1200"/>
            <a:t>The right and ability of the parties in mediation to freely and with understanding engage in the mediation process, is a </a:t>
          </a:r>
          <a:r>
            <a:rPr lang="en-MY" sz="2000" i="1" kern="1200"/>
            <a:t>nearly</a:t>
          </a:r>
          <a:r>
            <a:rPr lang="en-MY" sz="2000" kern="1200"/>
            <a:t> universal principle in mediation.</a:t>
          </a:r>
          <a:endParaRPr lang="en-US" sz="2000" kern="1200"/>
        </a:p>
      </dsp:txBody>
      <dsp:txXfrm rot="-5400000">
        <a:off x="3785616" y="3141918"/>
        <a:ext cx="6675221" cy="1012303"/>
      </dsp:txXfrm>
    </dsp:sp>
    <dsp:sp modelId="{004BDE04-2E71-DC48-BF87-3667AFFF000A}">
      <dsp:nvSpPr>
        <dsp:cNvPr id="0" name=""/>
        <dsp:cNvSpPr/>
      </dsp:nvSpPr>
      <dsp:spPr>
        <a:xfrm>
          <a:off x="0" y="2946926"/>
          <a:ext cx="3785616" cy="1402286"/>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pt-BR" sz="2100" kern="1200" err="1"/>
            <a:t>By</a:t>
          </a:r>
          <a:r>
            <a:rPr lang="pt-BR" sz="2100" kern="1200"/>
            <a:t> </a:t>
          </a:r>
          <a:r>
            <a:rPr lang="pt-BR" sz="2100" kern="1200" err="1"/>
            <a:t>supporting</a:t>
          </a:r>
          <a:r>
            <a:rPr lang="pt-BR" sz="2100" kern="1200"/>
            <a:t> self-</a:t>
          </a:r>
          <a:r>
            <a:rPr lang="pt-BR" sz="2100" kern="1200" err="1"/>
            <a:t>determination</a:t>
          </a:r>
          <a:r>
            <a:rPr lang="pt-BR" sz="2100" kern="1200"/>
            <a:t> </a:t>
          </a:r>
          <a:r>
            <a:rPr lang="pt-BR" sz="2100" kern="1200" err="1"/>
            <a:t>of</a:t>
          </a:r>
          <a:r>
            <a:rPr lang="pt-BR" sz="2100" kern="1200"/>
            <a:t> </a:t>
          </a:r>
          <a:r>
            <a:rPr lang="pt-BR" sz="2100" kern="1200" err="1"/>
            <a:t>parties</a:t>
          </a:r>
          <a:r>
            <a:rPr lang="pt-BR" sz="2100" kern="1200"/>
            <a:t> </a:t>
          </a:r>
          <a:r>
            <a:rPr lang="pt-BR" sz="2100" kern="1200" err="1"/>
            <a:t>entering</a:t>
          </a:r>
          <a:r>
            <a:rPr lang="pt-BR" sz="2100" kern="1200"/>
            <a:t> </a:t>
          </a:r>
          <a:r>
            <a:rPr lang="pt-BR" sz="2100" kern="1200" err="1"/>
            <a:t>the</a:t>
          </a:r>
          <a:r>
            <a:rPr lang="pt-BR" sz="2100" kern="1200"/>
            <a:t> </a:t>
          </a:r>
          <a:r>
            <a:rPr lang="pt-BR" sz="2100" kern="1200" err="1"/>
            <a:t>mediation</a:t>
          </a:r>
          <a:r>
            <a:rPr lang="pt-BR" sz="2100" kern="1200"/>
            <a:t> </a:t>
          </a:r>
          <a:r>
            <a:rPr lang="pt-BR" sz="2100" kern="1200" err="1"/>
            <a:t>process</a:t>
          </a:r>
          <a:endParaRPr lang="en-US" sz="2100" kern="1200"/>
        </a:p>
      </dsp:txBody>
      <dsp:txXfrm>
        <a:off x="68454" y="3015380"/>
        <a:ext cx="3648708" cy="12653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11BF9-36AA-054E-9CD2-6E680A88E945}">
      <dsp:nvSpPr>
        <dsp:cNvPr id="0" name=""/>
        <dsp:cNvSpPr/>
      </dsp:nvSpPr>
      <dsp:spPr>
        <a:xfrm rot="5400000">
          <a:off x="6589693" y="-2661723"/>
          <a:ext cx="1121829" cy="6729984"/>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MY" sz="1600" kern="1200"/>
            <a:t>A Disclosure Protocol will not remove the influence of culture from mediation. It will inform parties of the potential for cultural nuances, and it will give them a chance to either accept or reject those cultural influences.</a:t>
          </a:r>
          <a:endParaRPr lang="en-US" sz="1600" kern="1200"/>
        </a:p>
      </dsp:txBody>
      <dsp:txXfrm rot="-5400000">
        <a:off x="3785616" y="197117"/>
        <a:ext cx="6675221" cy="1012303"/>
      </dsp:txXfrm>
    </dsp:sp>
    <dsp:sp modelId="{40A79C52-8947-F940-88BD-250C486BE849}">
      <dsp:nvSpPr>
        <dsp:cNvPr id="0" name=""/>
        <dsp:cNvSpPr/>
      </dsp:nvSpPr>
      <dsp:spPr>
        <a:xfrm>
          <a:off x="0" y="2124"/>
          <a:ext cx="3785616" cy="1402286"/>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pt-BR" sz="2100" kern="1200" dirty="0" err="1"/>
            <a:t>By</a:t>
          </a:r>
          <a:r>
            <a:rPr lang="pt-BR" sz="2100" kern="1200" dirty="0"/>
            <a:t> </a:t>
          </a:r>
          <a:r>
            <a:rPr lang="pt-BR" sz="2100" kern="1200" dirty="0" err="1"/>
            <a:t>acknowledging</a:t>
          </a:r>
          <a:r>
            <a:rPr lang="pt-BR" sz="2100" kern="1200" dirty="0"/>
            <a:t> cultural </a:t>
          </a:r>
          <a:r>
            <a:rPr lang="pt-BR" sz="2100" kern="1200" dirty="0" err="1"/>
            <a:t>influences</a:t>
          </a:r>
          <a:endParaRPr lang="en-US" sz="2100" kern="1200" dirty="0"/>
        </a:p>
      </dsp:txBody>
      <dsp:txXfrm>
        <a:off x="68454" y="70578"/>
        <a:ext cx="3648708" cy="1265378"/>
      </dsp:txXfrm>
    </dsp:sp>
    <dsp:sp modelId="{D5F801DC-2D8E-0145-A173-C38FDA3BDF38}">
      <dsp:nvSpPr>
        <dsp:cNvPr id="0" name=""/>
        <dsp:cNvSpPr/>
      </dsp:nvSpPr>
      <dsp:spPr>
        <a:xfrm rot="5400000">
          <a:off x="6589693" y="-1189323"/>
          <a:ext cx="1121829" cy="6729984"/>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MY" sz="1600" kern="1200"/>
            <a:t>Use of the Protocol will present a transparent description of the mediator’s process ensures that cultural, regional, and practice differences are clearly presented.</a:t>
          </a:r>
          <a:endParaRPr lang="en-US" sz="1600" kern="1200"/>
        </a:p>
      </dsp:txBody>
      <dsp:txXfrm rot="-5400000">
        <a:off x="3785616" y="1669517"/>
        <a:ext cx="6675221" cy="1012303"/>
      </dsp:txXfrm>
    </dsp:sp>
    <dsp:sp modelId="{C337C063-0D2D-AD46-B845-F880B084E42C}">
      <dsp:nvSpPr>
        <dsp:cNvPr id="0" name=""/>
        <dsp:cNvSpPr/>
      </dsp:nvSpPr>
      <dsp:spPr>
        <a:xfrm>
          <a:off x="0" y="1474525"/>
          <a:ext cx="3785616" cy="1402286"/>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pt-BR" sz="2100" kern="1200" dirty="0" err="1"/>
            <a:t>By</a:t>
          </a:r>
          <a:r>
            <a:rPr lang="pt-BR" sz="2100" kern="1200" dirty="0"/>
            <a:t> </a:t>
          </a:r>
          <a:r>
            <a:rPr lang="pt-BR" sz="2100" kern="1200" dirty="0" err="1"/>
            <a:t>promoting</a:t>
          </a:r>
          <a:r>
            <a:rPr lang="pt-BR" sz="2100" kern="1200" dirty="0"/>
            <a:t> </a:t>
          </a:r>
          <a:r>
            <a:rPr lang="pt-BR" sz="2100" kern="1200" dirty="0" err="1"/>
            <a:t>transparency</a:t>
          </a:r>
          <a:endParaRPr lang="en-US" sz="2100" kern="1200" dirty="0"/>
        </a:p>
      </dsp:txBody>
      <dsp:txXfrm>
        <a:off x="68454" y="1542979"/>
        <a:ext cx="3648708" cy="1265378"/>
      </dsp:txXfrm>
    </dsp:sp>
    <dsp:sp modelId="{6551FB77-9ECF-6343-AD32-ABCBF1D7F802}">
      <dsp:nvSpPr>
        <dsp:cNvPr id="0" name=""/>
        <dsp:cNvSpPr/>
      </dsp:nvSpPr>
      <dsp:spPr>
        <a:xfrm rot="5400000">
          <a:off x="6589693" y="283077"/>
          <a:ext cx="1121829" cy="6729984"/>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pt-BR" sz="1600" kern="1200" err="1"/>
            <a:t>All</a:t>
          </a:r>
          <a:r>
            <a:rPr lang="pt-BR" sz="1600" kern="1200"/>
            <a:t> </a:t>
          </a:r>
          <a:r>
            <a:rPr lang="pt-BR" sz="1600" kern="1200" err="1"/>
            <a:t>the</a:t>
          </a:r>
          <a:r>
            <a:rPr lang="pt-BR" sz="1600" kern="1200"/>
            <a:t> </a:t>
          </a:r>
          <a:r>
            <a:rPr lang="pt-BR" sz="1600" kern="1200" err="1"/>
            <a:t>stakeholders</a:t>
          </a:r>
          <a:r>
            <a:rPr lang="pt-BR" sz="1600" kern="1200"/>
            <a:t> </a:t>
          </a:r>
          <a:r>
            <a:rPr lang="pt-BR" sz="1600" kern="1200" err="1"/>
            <a:t>and</a:t>
          </a:r>
          <a:r>
            <a:rPr lang="pt-BR" sz="1600" kern="1200"/>
            <a:t> </a:t>
          </a:r>
          <a:r>
            <a:rPr lang="pt-BR" sz="1600" kern="1200" err="1"/>
            <a:t>the</a:t>
          </a:r>
          <a:r>
            <a:rPr lang="pt-BR" sz="1600" kern="1200"/>
            <a:t> </a:t>
          </a:r>
          <a:r>
            <a:rPr lang="pt-BR" sz="1600" kern="1200" err="1"/>
            <a:t>mediator</a:t>
          </a:r>
          <a:r>
            <a:rPr lang="pt-BR" sz="1600" kern="1200"/>
            <a:t> </a:t>
          </a:r>
          <a:r>
            <a:rPr lang="pt-BR" sz="1600" kern="1200" err="1"/>
            <a:t>understand</a:t>
          </a:r>
          <a:r>
            <a:rPr lang="pt-BR" sz="1600" kern="1200"/>
            <a:t> </a:t>
          </a:r>
          <a:r>
            <a:rPr lang="pt-BR" sz="1600" kern="1200" err="1"/>
            <a:t>the</a:t>
          </a:r>
          <a:r>
            <a:rPr lang="pt-BR" sz="1600" kern="1200"/>
            <a:t> </a:t>
          </a:r>
          <a:r>
            <a:rPr lang="pt-BR" sz="1600" kern="1200" err="1"/>
            <a:t>structure</a:t>
          </a:r>
          <a:r>
            <a:rPr lang="pt-BR" sz="1600" kern="1200"/>
            <a:t> </a:t>
          </a:r>
          <a:r>
            <a:rPr lang="pt-BR" sz="1600" kern="1200" err="1"/>
            <a:t>and</a:t>
          </a:r>
          <a:r>
            <a:rPr lang="pt-BR" sz="1600" kern="1200"/>
            <a:t> </a:t>
          </a:r>
          <a:r>
            <a:rPr lang="pt-BR" sz="1600" kern="1200" err="1"/>
            <a:t>process</a:t>
          </a:r>
          <a:endParaRPr lang="en-US" sz="1600" kern="1200"/>
        </a:p>
      </dsp:txBody>
      <dsp:txXfrm rot="-5400000">
        <a:off x="3785616" y="3141918"/>
        <a:ext cx="6675221" cy="1012303"/>
      </dsp:txXfrm>
    </dsp:sp>
    <dsp:sp modelId="{D72609DB-8827-404A-A050-039199AC026E}">
      <dsp:nvSpPr>
        <dsp:cNvPr id="0" name=""/>
        <dsp:cNvSpPr/>
      </dsp:nvSpPr>
      <dsp:spPr>
        <a:xfrm>
          <a:off x="0" y="2946926"/>
          <a:ext cx="3785616" cy="1402286"/>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pt-BR" sz="2100" kern="1200" dirty="0" err="1"/>
            <a:t>By</a:t>
          </a:r>
          <a:r>
            <a:rPr lang="pt-BR" sz="2100" kern="1200" dirty="0"/>
            <a:t> </a:t>
          </a:r>
          <a:r>
            <a:rPr lang="pt-BR" sz="2100" kern="1200" dirty="0" err="1"/>
            <a:t>offering</a:t>
          </a:r>
          <a:r>
            <a:rPr lang="pt-BR" sz="2100" kern="1200" dirty="0"/>
            <a:t> a </a:t>
          </a:r>
          <a:r>
            <a:rPr lang="pt-BR" sz="2100" kern="1200" dirty="0" err="1"/>
            <a:t>simple</a:t>
          </a:r>
          <a:r>
            <a:rPr lang="pt-BR" sz="2100" kern="1200" dirty="0"/>
            <a:t> framework </a:t>
          </a:r>
          <a:r>
            <a:rPr lang="pt-BR" sz="2100" kern="1200" dirty="0" err="1"/>
            <a:t>to</a:t>
          </a:r>
          <a:r>
            <a:rPr lang="pt-BR" sz="2100" kern="1200" dirty="0"/>
            <a:t> start </a:t>
          </a:r>
          <a:r>
            <a:rPr lang="pt-BR" sz="2100" kern="1200" dirty="0" err="1"/>
            <a:t>any</a:t>
          </a:r>
          <a:r>
            <a:rPr lang="pt-BR" sz="2100" kern="1200" dirty="0"/>
            <a:t> </a:t>
          </a:r>
          <a:r>
            <a:rPr lang="pt-BR" sz="2100" kern="1200" dirty="0" err="1"/>
            <a:t>mediation</a:t>
          </a:r>
          <a:r>
            <a:rPr lang="pt-BR" sz="2100" kern="1200" dirty="0"/>
            <a:t> in </a:t>
          </a:r>
          <a:r>
            <a:rPr lang="pt-BR" sz="2100" kern="1200" dirty="0" err="1"/>
            <a:t>any</a:t>
          </a:r>
          <a:r>
            <a:rPr lang="pt-BR" sz="2100" kern="1200" dirty="0"/>
            <a:t> </a:t>
          </a:r>
          <a:r>
            <a:rPr lang="pt-BR" sz="2100" kern="1200" dirty="0" err="1"/>
            <a:t>venue</a:t>
          </a:r>
          <a:endParaRPr lang="en-US" sz="2100" kern="1200" dirty="0"/>
        </a:p>
      </dsp:txBody>
      <dsp:txXfrm>
        <a:off x="68454" y="3015380"/>
        <a:ext cx="3648708" cy="12653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0482B-10E3-4943-A208-5BAA4D5A2F70}">
      <dsp:nvSpPr>
        <dsp:cNvPr id="0" name=""/>
        <dsp:cNvSpPr/>
      </dsp:nvSpPr>
      <dsp:spPr>
        <a:xfrm>
          <a:off x="3286" y="236415"/>
          <a:ext cx="3203971" cy="111452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MY" sz="2200" kern="1200"/>
            <a:t>Mediation needs this global initiative</a:t>
          </a:r>
          <a:endParaRPr lang="en-US" sz="2200" kern="1200"/>
        </a:p>
      </dsp:txBody>
      <dsp:txXfrm>
        <a:off x="3286" y="236415"/>
        <a:ext cx="3203971" cy="1114529"/>
      </dsp:txXfrm>
    </dsp:sp>
    <dsp:sp modelId="{59B03B1F-F7A3-5849-89C1-B63A5DF0AE8C}">
      <dsp:nvSpPr>
        <dsp:cNvPr id="0" name=""/>
        <dsp:cNvSpPr/>
      </dsp:nvSpPr>
      <dsp:spPr>
        <a:xfrm>
          <a:off x="3286" y="1350944"/>
          <a:ext cx="3203971" cy="30798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MY" sz="2200" kern="1200"/>
            <a:t>Guidance for mediators regarding what to address with parties, particularly in instances where mediation occurs in a cross-border or multi-cultural environment, is a valuable resource.</a:t>
          </a:r>
          <a:endParaRPr lang="en-US" sz="2200" kern="1200"/>
        </a:p>
      </dsp:txBody>
      <dsp:txXfrm>
        <a:off x="3286" y="1350944"/>
        <a:ext cx="3203971" cy="3079890"/>
      </dsp:txXfrm>
    </dsp:sp>
    <dsp:sp modelId="{A132A727-7A34-1142-9535-2F5C8F9BBE9B}">
      <dsp:nvSpPr>
        <dsp:cNvPr id="0" name=""/>
        <dsp:cNvSpPr/>
      </dsp:nvSpPr>
      <dsp:spPr>
        <a:xfrm>
          <a:off x="3655814" y="236415"/>
          <a:ext cx="3203971" cy="111452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MY" sz="2200" kern="1200"/>
            <a:t>It is useful for the parties to understand what mediation is and is not</a:t>
          </a:r>
          <a:endParaRPr lang="en-US" sz="2200" kern="1200"/>
        </a:p>
      </dsp:txBody>
      <dsp:txXfrm>
        <a:off x="3655814" y="236415"/>
        <a:ext cx="3203971" cy="1114529"/>
      </dsp:txXfrm>
    </dsp:sp>
    <dsp:sp modelId="{ECBE358C-381F-6A44-9301-8D672795A537}">
      <dsp:nvSpPr>
        <dsp:cNvPr id="0" name=""/>
        <dsp:cNvSpPr/>
      </dsp:nvSpPr>
      <dsp:spPr>
        <a:xfrm>
          <a:off x="3655814" y="1350944"/>
          <a:ext cx="3203971" cy="30798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MY" sz="2200" kern="1200"/>
            <a:t>Use of the UDPM would reduce uncertainty, and would take into account nationality, legal setting, culture, and mediator preference.</a:t>
          </a:r>
          <a:endParaRPr lang="en-US" sz="2200" kern="1200"/>
        </a:p>
      </dsp:txBody>
      <dsp:txXfrm>
        <a:off x="3655814" y="1350944"/>
        <a:ext cx="3203971" cy="3079890"/>
      </dsp:txXfrm>
    </dsp:sp>
    <dsp:sp modelId="{B5813E5C-CB82-EC4D-95FA-6BEF331E45A7}">
      <dsp:nvSpPr>
        <dsp:cNvPr id="0" name=""/>
        <dsp:cNvSpPr/>
      </dsp:nvSpPr>
      <dsp:spPr>
        <a:xfrm>
          <a:off x="7308342" y="236415"/>
          <a:ext cx="3203971" cy="111452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MY" sz="2200" kern="1200"/>
            <a:t>It does not kill the flexibility of mediation</a:t>
          </a:r>
          <a:endParaRPr lang="en-US" sz="2200" kern="1200"/>
        </a:p>
      </dsp:txBody>
      <dsp:txXfrm>
        <a:off x="7308342" y="236415"/>
        <a:ext cx="3203971" cy="1114529"/>
      </dsp:txXfrm>
    </dsp:sp>
    <dsp:sp modelId="{D4864942-05C6-1F43-B052-85A7C3BFEAE7}">
      <dsp:nvSpPr>
        <dsp:cNvPr id="0" name=""/>
        <dsp:cNvSpPr/>
      </dsp:nvSpPr>
      <dsp:spPr>
        <a:xfrm>
          <a:off x="7308342" y="1350944"/>
          <a:ext cx="3203971" cy="30798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MY" sz="2200" kern="1200"/>
            <a:t>A UDPM should respect and take into account the variegated nature of mediation around the world.</a:t>
          </a:r>
          <a:endParaRPr lang="en-US" sz="2200" kern="1200"/>
        </a:p>
      </dsp:txBody>
      <dsp:txXfrm>
        <a:off x="7308342" y="1350944"/>
        <a:ext cx="3203971" cy="30798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B8E0F-19C7-CE4D-9226-2168398D4EAC}">
      <dsp:nvSpPr>
        <dsp:cNvPr id="0" name=""/>
        <dsp:cNvSpPr/>
      </dsp:nvSpPr>
      <dsp:spPr>
        <a:xfrm>
          <a:off x="51" y="53978"/>
          <a:ext cx="4913783" cy="10237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MY" sz="2800" kern="1200"/>
            <a:t>It is to be used at the start of and during the mediation</a:t>
          </a:r>
          <a:endParaRPr lang="en-US" sz="2800" kern="1200"/>
        </a:p>
      </dsp:txBody>
      <dsp:txXfrm>
        <a:off x="51" y="53978"/>
        <a:ext cx="4913783" cy="1023733"/>
      </dsp:txXfrm>
    </dsp:sp>
    <dsp:sp modelId="{06F2794B-E2A9-0142-910F-6012F3F82603}">
      <dsp:nvSpPr>
        <dsp:cNvPr id="0" name=""/>
        <dsp:cNvSpPr/>
      </dsp:nvSpPr>
      <dsp:spPr>
        <a:xfrm>
          <a:off x="51" y="1077711"/>
          <a:ext cx="4913783" cy="35355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MY" sz="2800" kern="1200"/>
            <a:t>To be maximally useful, the UDPM should address both information available to the parties in the intake phase of mediation, and as the mediator and parties begin to address the issues at hand in the mediation.</a:t>
          </a:r>
          <a:endParaRPr lang="en-US" sz="2800" kern="1200"/>
        </a:p>
      </dsp:txBody>
      <dsp:txXfrm>
        <a:off x="51" y="1077711"/>
        <a:ext cx="4913783" cy="3535560"/>
      </dsp:txXfrm>
    </dsp:sp>
    <dsp:sp modelId="{21024E8E-D782-2249-9D59-4166B3765D1B}">
      <dsp:nvSpPr>
        <dsp:cNvPr id="0" name=""/>
        <dsp:cNvSpPr/>
      </dsp:nvSpPr>
      <dsp:spPr>
        <a:xfrm>
          <a:off x="5601764" y="53978"/>
          <a:ext cx="4913783" cy="10237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MY" sz="2800" kern="1200"/>
            <a:t>Keep it simple and short</a:t>
          </a:r>
          <a:endParaRPr lang="en-US" sz="2800" kern="1200"/>
        </a:p>
      </dsp:txBody>
      <dsp:txXfrm>
        <a:off x="5601764" y="53978"/>
        <a:ext cx="4913783" cy="1023733"/>
      </dsp:txXfrm>
    </dsp:sp>
    <dsp:sp modelId="{C37A1888-FCC1-054B-B98F-7634D473B039}">
      <dsp:nvSpPr>
        <dsp:cNvPr id="0" name=""/>
        <dsp:cNvSpPr/>
      </dsp:nvSpPr>
      <dsp:spPr>
        <a:xfrm>
          <a:off x="5601764" y="1077711"/>
          <a:ext cx="4913783" cy="35355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MY" sz="2800" kern="1200"/>
            <a:t>To be practically useful, the UDPM should be simple, with a minimum number of “required” points, bolstered by examples and alternatives.</a:t>
          </a:r>
          <a:endParaRPr lang="en-US" sz="2800" kern="1200"/>
        </a:p>
      </dsp:txBody>
      <dsp:txXfrm>
        <a:off x="5601764" y="1077711"/>
        <a:ext cx="4913783" cy="35355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0EC66-003C-B64E-B6C6-B592D9988A57}" type="datetimeFigureOut">
              <a:rPr lang="pt-BR" smtClean="0"/>
              <a:t>24/02/2022</a:t>
            </a:fld>
            <a:endParaRPr lang="pt-B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7DC556-3218-024D-9788-C6AC9A62E464}" type="slidenum">
              <a:rPr lang="pt-BR" smtClean="0"/>
              <a:t>‹#›</a:t>
            </a:fld>
            <a:endParaRPr lang="pt-BR"/>
          </a:p>
        </p:txBody>
      </p:sp>
    </p:spTree>
    <p:extLst>
      <p:ext uri="{BB962C8B-B14F-4D97-AF65-F5344CB8AC3E}">
        <p14:creationId xmlns:p14="http://schemas.microsoft.com/office/powerpoint/2010/main" val="539675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200" kern="1200" dirty="0">
                <a:solidFill>
                  <a:schemeClr val="tx1"/>
                </a:solidFill>
                <a:effectLst/>
                <a:latin typeface="+mn-lt"/>
                <a:ea typeface="+mn-ea"/>
                <a:cs typeface="+mn-cs"/>
              </a:rPr>
              <a:t>Dear dispute resolvers and other colleagues,</a:t>
            </a:r>
          </a:p>
          <a:p>
            <a:r>
              <a:rPr lang="en-MY" sz="1200" kern="1200" dirty="0">
                <a:solidFill>
                  <a:schemeClr val="tx1"/>
                </a:solidFill>
                <a:effectLst/>
                <a:latin typeface="+mn-lt"/>
                <a:ea typeface="+mn-ea"/>
                <a:cs typeface="+mn-cs"/>
              </a:rPr>
              <a:t>Thank you for being here listening about this topic today.</a:t>
            </a:r>
          </a:p>
          <a:p>
            <a:r>
              <a:rPr lang="en-MY" sz="1200" kern="1200" dirty="0">
                <a:solidFill>
                  <a:schemeClr val="tx1"/>
                </a:solidFill>
                <a:effectLst/>
                <a:latin typeface="+mn-lt"/>
                <a:ea typeface="+mn-ea"/>
                <a:cs typeface="+mn-cs"/>
              </a:rPr>
              <a:t>I am going to speak about the Universal Disclosure Protocol for Mediation (UDPM). I believe that this protocol will help make mediation mainstream and I hope that at the end of this presentation you know why and you know how yourself can be part of this movement.</a:t>
            </a:r>
          </a:p>
          <a:p>
            <a:pPr algn="l" rtl="0"/>
            <a:endParaRPr lang="en-GB" dirty="0"/>
          </a:p>
        </p:txBody>
      </p:sp>
      <p:sp>
        <p:nvSpPr>
          <p:cNvPr id="4" name="Slide Number Placeholder 3"/>
          <p:cNvSpPr>
            <a:spLocks noGrp="1"/>
          </p:cNvSpPr>
          <p:nvPr>
            <p:ph type="sldNum" sz="quarter" idx="5"/>
          </p:nvPr>
        </p:nvSpPr>
        <p:spPr/>
        <p:txBody>
          <a:bodyPr/>
          <a:lstStyle/>
          <a:p>
            <a:pPr algn="l" rtl="0"/>
            <a:fld id="{7A7DC556-3218-024D-9788-C6AC9A62E464}" type="slidenum">
              <a:rPr lang="pt-BR" smtClean="0"/>
              <a:t>1</a:t>
            </a:fld>
            <a:endParaRPr lang="pt-BR"/>
          </a:p>
        </p:txBody>
      </p:sp>
    </p:spTree>
    <p:extLst>
      <p:ext uri="{BB962C8B-B14F-4D97-AF65-F5344CB8AC3E}">
        <p14:creationId xmlns:p14="http://schemas.microsoft.com/office/powerpoint/2010/main" val="4002557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pt-BR" sz="2400" dirty="0"/>
              <a:t>Points </a:t>
            </a:r>
            <a:r>
              <a:rPr lang="pt-BR" sz="2400" dirty="0" err="1"/>
              <a:t>of</a:t>
            </a:r>
            <a:r>
              <a:rPr lang="pt-BR" sz="2400" dirty="0"/>
              <a:t> consensus </a:t>
            </a:r>
            <a:r>
              <a:rPr lang="pt-BR" sz="2400" dirty="0" err="1"/>
              <a:t>of</a:t>
            </a:r>
            <a:r>
              <a:rPr lang="pt-BR" sz="2400" dirty="0"/>
              <a:t> </a:t>
            </a:r>
            <a:r>
              <a:rPr lang="pt-BR" sz="2400" dirty="0" err="1"/>
              <a:t>the</a:t>
            </a:r>
            <a:r>
              <a:rPr lang="pt-BR" sz="2400" dirty="0"/>
              <a:t> </a:t>
            </a:r>
            <a:r>
              <a:rPr lang="pt-BR" sz="2400" dirty="0" err="1"/>
              <a:t>international</a:t>
            </a:r>
            <a:r>
              <a:rPr lang="pt-BR" sz="2400" dirty="0"/>
              <a:t> UDPM </a:t>
            </a:r>
            <a:r>
              <a:rPr lang="pt-BR" sz="2400" dirty="0" err="1"/>
              <a:t>working</a:t>
            </a:r>
            <a:r>
              <a:rPr lang="pt-BR" sz="2400" dirty="0"/>
              <a:t> </a:t>
            </a:r>
            <a:r>
              <a:rPr lang="pt-BR" sz="2400" dirty="0" err="1"/>
              <a:t>groups</a:t>
            </a:r>
            <a:endParaRPr lang="en-MY" sz="2400" dirty="0"/>
          </a:p>
          <a:p>
            <a:pPr lvl="0"/>
            <a:endParaRPr lang="en-MY" sz="2400" dirty="0"/>
          </a:p>
          <a:p>
            <a:pPr lvl="0"/>
            <a:r>
              <a:rPr lang="en-MY" sz="2400" dirty="0"/>
              <a:t>It is to be used at the start of and during the mediation</a:t>
            </a:r>
            <a:endParaRPr lang="en-US" sz="2400" dirty="0"/>
          </a:p>
          <a:p>
            <a:pPr lvl="1"/>
            <a:r>
              <a:rPr lang="en-MY" sz="2000" dirty="0"/>
              <a:t>To be maximally useful, the UDPM should address both information available to the parties in the intake phase of mediation, and as the mediator and parties begin to address the issues at hand in the mediation.</a:t>
            </a:r>
            <a:endParaRPr lang="en-US" sz="2000" dirty="0"/>
          </a:p>
          <a:p>
            <a:pPr lvl="0"/>
            <a:r>
              <a:rPr lang="en-MY" sz="2400" dirty="0"/>
              <a:t>Keep it simple and short</a:t>
            </a:r>
            <a:endParaRPr lang="en-US" sz="2400" dirty="0"/>
          </a:p>
          <a:p>
            <a:pPr lvl="1"/>
            <a:r>
              <a:rPr lang="en-MY" sz="2000" dirty="0"/>
              <a:t>To be practically useful, the UDPM should be simple, with a minimum number of “required” points, bolstered by examples and alternatives.</a:t>
            </a:r>
            <a:endParaRPr lang="en-US" sz="2000" dirty="0"/>
          </a:p>
          <a:p>
            <a:endParaRPr lang="pt-BR" dirty="0"/>
          </a:p>
        </p:txBody>
      </p:sp>
      <p:sp>
        <p:nvSpPr>
          <p:cNvPr id="4" name="Slide Number Placeholder 3"/>
          <p:cNvSpPr>
            <a:spLocks noGrp="1"/>
          </p:cNvSpPr>
          <p:nvPr>
            <p:ph type="sldNum" sz="quarter" idx="5"/>
          </p:nvPr>
        </p:nvSpPr>
        <p:spPr/>
        <p:txBody>
          <a:bodyPr/>
          <a:lstStyle/>
          <a:p>
            <a:fld id="{7A7DC556-3218-024D-9788-C6AC9A62E464}" type="slidenum">
              <a:rPr lang="pt-BR" smtClean="0"/>
              <a:t>10</a:t>
            </a:fld>
            <a:endParaRPr lang="pt-BR"/>
          </a:p>
        </p:txBody>
      </p:sp>
    </p:spTree>
    <p:extLst>
      <p:ext uri="{BB962C8B-B14F-4D97-AF65-F5344CB8AC3E}">
        <p14:creationId xmlns:p14="http://schemas.microsoft.com/office/powerpoint/2010/main" val="65233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How is the UDPM different from a Code of Conduct?</a:t>
            </a:r>
            <a:endParaRPr lang="en-MY" sz="1200" kern="1200" dirty="0">
              <a:solidFill>
                <a:schemeClr val="tx1"/>
              </a:solidFill>
              <a:effectLst/>
              <a:latin typeface="+mn-lt"/>
              <a:ea typeface="+mn-ea"/>
              <a:cs typeface="+mn-cs"/>
            </a:endParaRPr>
          </a:p>
          <a:p>
            <a:r>
              <a:rPr lang="en-MY" sz="1200" kern="1200" dirty="0">
                <a:solidFill>
                  <a:schemeClr val="tx1"/>
                </a:solidFill>
                <a:effectLst/>
                <a:latin typeface="+mn-lt"/>
                <a:ea typeface="+mn-ea"/>
                <a:cs typeface="+mn-cs"/>
              </a:rPr>
              <a:t>The main question that we have been asked during the time of this project until now is what is the difference between UDPM and a Code of Conduct and why are you not doing an universal code of conduct right away?</a:t>
            </a:r>
          </a:p>
          <a:p>
            <a:r>
              <a:rPr lang="en-MY" sz="1200" kern="1200" dirty="0">
                <a:solidFill>
                  <a:schemeClr val="tx1"/>
                </a:solidFill>
                <a:effectLst/>
                <a:latin typeface="+mn-lt"/>
                <a:ea typeface="+mn-ea"/>
                <a:cs typeface="+mn-cs"/>
              </a:rPr>
              <a:t>To answer the first question you can see here on this table. Between a code of conduct (not universal) and UDPM the mission is different, the content is different, the Basis is different AND this been said, we believe that is towards an UDPM that one day we can achieve to have an universal code of conduct.</a:t>
            </a:r>
          </a:p>
          <a:p>
            <a:r>
              <a:rPr lang="en-MY" sz="1200" kern="1200" dirty="0">
                <a:solidFill>
                  <a:schemeClr val="tx1"/>
                </a:solidFill>
                <a:effectLst/>
                <a:latin typeface="+mn-lt"/>
                <a:ea typeface="+mn-ea"/>
                <a:cs typeface="+mn-cs"/>
              </a:rPr>
              <a:t> </a:t>
            </a:r>
          </a:p>
          <a:p>
            <a:r>
              <a:rPr lang="en-MY" sz="1200" kern="1200" dirty="0">
                <a:solidFill>
                  <a:schemeClr val="tx1"/>
                </a:solidFill>
                <a:effectLst/>
                <a:latin typeface="+mn-lt"/>
                <a:ea typeface="+mn-ea"/>
                <a:cs typeface="+mn-cs"/>
              </a:rPr>
              <a:t>Let s look at the information here: (read the table)</a:t>
            </a:r>
          </a:p>
          <a:p>
            <a:pPr rtl="0" eaLnBrk="1" fontAlgn="ctr" latinLnBrk="0" hangingPunct="1"/>
            <a:endParaRPr lang="en-GB" sz="1200" b="0" i="0" u="none" strike="noStrike" kern="1200" dirty="0">
              <a:solidFill>
                <a:schemeClr val="tx1"/>
              </a:solidFill>
              <a:effectLst/>
              <a:latin typeface="+mn-lt"/>
              <a:ea typeface="+mn-ea"/>
              <a:cs typeface="+mn-cs"/>
            </a:endParaRPr>
          </a:p>
          <a:p>
            <a:endParaRPr lang="en-US" dirty="0"/>
          </a:p>
        </p:txBody>
      </p:sp>
      <p:sp>
        <p:nvSpPr>
          <p:cNvPr id="5" name="Date Placeholder 4">
            <a:extLst>
              <a:ext uri="{FF2B5EF4-FFF2-40B4-BE49-F238E27FC236}">
                <a16:creationId xmlns:a16="http://schemas.microsoft.com/office/drawing/2014/main" id="{C01B1A8A-78FC-594A-9DE7-7FA0A69A1197}"/>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935A9A29-BC70-4D4A-B1EE-2977FEE167BF}"/>
              </a:ext>
            </a:extLst>
          </p:cNvPr>
          <p:cNvSpPr>
            <a:spLocks noGrp="1"/>
          </p:cNvSpPr>
          <p:nvPr>
            <p:ph type="ftr" sz="quarter" idx="4"/>
          </p:nvPr>
        </p:nvSpPr>
        <p:spPr/>
        <p:txBody>
          <a:bodyPr/>
          <a:lstStyle/>
          <a:p>
            <a:r>
              <a:rPr lang="en-US"/>
              <a:t>Ana Maria Maia Goncalves - ana@anagoncalves.com</a:t>
            </a:r>
          </a:p>
        </p:txBody>
      </p:sp>
    </p:spTree>
    <p:extLst>
      <p:ext uri="{BB962C8B-B14F-4D97-AF65-F5344CB8AC3E}">
        <p14:creationId xmlns:p14="http://schemas.microsoft.com/office/powerpoint/2010/main" val="2075973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a:p>
            <a:endParaRPr lang="pt-BR" dirty="0"/>
          </a:p>
          <a:p>
            <a:r>
              <a:rPr lang="pt-BR" dirty="0">
                <a:solidFill>
                  <a:srgbClr val="FFFFFF"/>
                </a:solidFill>
              </a:rPr>
              <a:t>UDPM A </a:t>
            </a:r>
            <a:r>
              <a:rPr lang="pt-BR" dirty="0" err="1">
                <a:solidFill>
                  <a:srgbClr val="FFFFFF"/>
                </a:solidFill>
              </a:rPr>
              <a:t>step</a:t>
            </a:r>
            <a:r>
              <a:rPr lang="pt-BR" dirty="0">
                <a:solidFill>
                  <a:srgbClr val="FFFFFF"/>
                </a:solidFill>
              </a:rPr>
              <a:t> </a:t>
            </a:r>
            <a:r>
              <a:rPr lang="pt-BR" dirty="0" err="1">
                <a:solidFill>
                  <a:srgbClr val="FFFFFF"/>
                </a:solidFill>
              </a:rPr>
              <a:t>towards</a:t>
            </a:r>
            <a:r>
              <a:rPr lang="pt-BR" dirty="0">
                <a:solidFill>
                  <a:srgbClr val="FFFFFF"/>
                </a:solidFill>
              </a:rPr>
              <a:t> </a:t>
            </a:r>
            <a:r>
              <a:rPr lang="pt-BR" dirty="0" err="1">
                <a:solidFill>
                  <a:srgbClr val="FFFFFF"/>
                </a:solidFill>
              </a:rPr>
              <a:t>understanding</a:t>
            </a:r>
            <a:r>
              <a:rPr lang="pt-BR" dirty="0">
                <a:solidFill>
                  <a:srgbClr val="FFFFFF"/>
                </a:solidFill>
              </a:rPr>
              <a:t> </a:t>
            </a:r>
            <a:r>
              <a:rPr lang="pt-BR" dirty="0" err="1">
                <a:solidFill>
                  <a:srgbClr val="FFFFFF"/>
                </a:solidFill>
              </a:rPr>
              <a:t>the</a:t>
            </a:r>
            <a:r>
              <a:rPr lang="pt-BR" dirty="0">
                <a:solidFill>
                  <a:srgbClr val="FFFFFF"/>
                </a:solidFill>
              </a:rPr>
              <a:t> </a:t>
            </a:r>
            <a:r>
              <a:rPr lang="pt-BR" dirty="0" err="1">
                <a:solidFill>
                  <a:srgbClr val="FFFFFF"/>
                </a:solidFill>
              </a:rPr>
              <a:t>efficacy</a:t>
            </a:r>
            <a:r>
              <a:rPr lang="pt-BR" dirty="0">
                <a:solidFill>
                  <a:srgbClr val="FFFFFF"/>
                </a:solidFill>
              </a:rPr>
              <a:t> </a:t>
            </a:r>
            <a:r>
              <a:rPr lang="pt-BR" dirty="0" err="1">
                <a:solidFill>
                  <a:srgbClr val="FFFFFF"/>
                </a:solidFill>
              </a:rPr>
              <a:t>of</a:t>
            </a:r>
            <a:r>
              <a:rPr lang="pt-BR" dirty="0">
                <a:solidFill>
                  <a:srgbClr val="FFFFFF"/>
                </a:solidFill>
              </a:rPr>
              <a:t> </a:t>
            </a:r>
            <a:r>
              <a:rPr lang="pt-BR" dirty="0" err="1">
                <a:solidFill>
                  <a:srgbClr val="FFFFFF"/>
                </a:solidFill>
              </a:rPr>
              <a:t>mediation</a:t>
            </a:r>
            <a:r>
              <a:rPr lang="pt-BR" dirty="0">
                <a:solidFill>
                  <a:srgbClr val="FFFFFF"/>
                </a:solidFill>
              </a:rPr>
              <a:t> </a:t>
            </a:r>
            <a:r>
              <a:rPr lang="pt-BR" dirty="0" err="1">
                <a:solidFill>
                  <a:srgbClr val="FFFFFF"/>
                </a:solidFill>
              </a:rPr>
              <a:t>styles</a:t>
            </a:r>
            <a:r>
              <a:rPr lang="pt-BR" dirty="0">
                <a:solidFill>
                  <a:srgbClr val="FFFFFF"/>
                </a:solidFill>
              </a:rPr>
              <a:t> </a:t>
            </a:r>
            <a:r>
              <a:rPr lang="pt-BR" dirty="0" err="1">
                <a:solidFill>
                  <a:srgbClr val="FFFFFF"/>
                </a:solidFill>
              </a:rPr>
              <a:t>and</a:t>
            </a:r>
            <a:r>
              <a:rPr lang="pt-BR" dirty="0">
                <a:solidFill>
                  <a:srgbClr val="FFFFFF"/>
                </a:solidFill>
              </a:rPr>
              <a:t> a </a:t>
            </a:r>
            <a:r>
              <a:rPr lang="pt-BR" dirty="0" err="1">
                <a:solidFill>
                  <a:srgbClr val="FFFFFF"/>
                </a:solidFill>
              </a:rPr>
              <a:t>step</a:t>
            </a:r>
            <a:r>
              <a:rPr lang="pt-BR" dirty="0">
                <a:solidFill>
                  <a:srgbClr val="FFFFFF"/>
                </a:solidFill>
              </a:rPr>
              <a:t> </a:t>
            </a:r>
            <a:r>
              <a:rPr lang="pt-BR" dirty="0" err="1">
                <a:solidFill>
                  <a:srgbClr val="FFFFFF"/>
                </a:solidFill>
              </a:rPr>
              <a:t>towards</a:t>
            </a:r>
            <a:r>
              <a:rPr lang="pt-BR" dirty="0">
                <a:solidFill>
                  <a:srgbClr val="FFFFFF"/>
                </a:solidFill>
              </a:rPr>
              <a:t> a Universal </a:t>
            </a:r>
            <a:r>
              <a:rPr lang="pt-BR" dirty="0" err="1">
                <a:solidFill>
                  <a:srgbClr val="FFFFFF"/>
                </a:solidFill>
              </a:rPr>
              <a:t>Code</a:t>
            </a:r>
            <a:r>
              <a:rPr lang="pt-BR" dirty="0">
                <a:solidFill>
                  <a:srgbClr val="FFFFFF"/>
                </a:solidFill>
              </a:rPr>
              <a:t> </a:t>
            </a:r>
            <a:r>
              <a:rPr lang="pt-BR" dirty="0" err="1">
                <a:solidFill>
                  <a:srgbClr val="FFFFFF"/>
                </a:solidFill>
              </a:rPr>
              <a:t>of</a:t>
            </a:r>
            <a:r>
              <a:rPr lang="pt-BR" dirty="0">
                <a:solidFill>
                  <a:srgbClr val="FFFFFF"/>
                </a:solidFill>
              </a:rPr>
              <a:t> </a:t>
            </a:r>
            <a:r>
              <a:rPr lang="pt-BR" dirty="0" err="1">
                <a:solidFill>
                  <a:srgbClr val="FFFFFF"/>
                </a:solidFill>
              </a:rPr>
              <a:t>Conduct</a:t>
            </a:r>
            <a:r>
              <a:rPr lang="pt-BR" dirty="0">
                <a:solidFill>
                  <a:srgbClr val="FFFFFF"/>
                </a:solidFill>
              </a:rPr>
              <a:t>.</a:t>
            </a:r>
          </a:p>
          <a:p>
            <a:endParaRPr lang="pt-BR" dirty="0">
              <a:solidFill>
                <a:srgbClr val="FFFF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Once UDPM is adopted by a significant number of mediators, we will have the ability to collect data and use it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 </a:t>
            </a:r>
            <a:r>
              <a:rPr lang="en-US" sz="1200" b="1" dirty="0">
                <a:solidFill>
                  <a:srgbClr val="FFFFFF"/>
                </a:solidFill>
              </a:rPr>
              <a:t>better define what works well in mediation</a:t>
            </a:r>
            <a:r>
              <a:rPr lang="en-US" sz="1200" dirty="0">
                <a:solidFill>
                  <a:srgbClr val="FFFFFF"/>
                </a:solidFill>
              </a:rPr>
              <a:t> i.e. what is the correlation between typical conducts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(clusters of behaviors according to the 6 elements of the UDPM) and mediation outcomes</a:t>
            </a:r>
          </a:p>
          <a:p>
            <a:endParaRPr lang="pt-BR" dirty="0"/>
          </a:p>
        </p:txBody>
      </p:sp>
      <p:sp>
        <p:nvSpPr>
          <p:cNvPr id="4" name="Slide Number Placeholder 3"/>
          <p:cNvSpPr>
            <a:spLocks noGrp="1"/>
          </p:cNvSpPr>
          <p:nvPr>
            <p:ph type="sldNum" sz="quarter" idx="5"/>
          </p:nvPr>
        </p:nvSpPr>
        <p:spPr/>
        <p:txBody>
          <a:bodyPr/>
          <a:lstStyle/>
          <a:p>
            <a:fld id="{7A7DC556-3218-024D-9788-C6AC9A62E464}" type="slidenum">
              <a:rPr lang="pt-BR" smtClean="0"/>
              <a:t>12</a:t>
            </a:fld>
            <a:endParaRPr lang="pt-BR"/>
          </a:p>
        </p:txBody>
      </p:sp>
    </p:spTree>
    <p:extLst>
      <p:ext uri="{BB962C8B-B14F-4D97-AF65-F5344CB8AC3E}">
        <p14:creationId xmlns:p14="http://schemas.microsoft.com/office/powerpoint/2010/main" val="934352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It </a:t>
            </a:r>
            <a:r>
              <a:rPr lang="pt-BR" dirty="0" err="1"/>
              <a:t>s</a:t>
            </a:r>
            <a:r>
              <a:rPr lang="pt-BR" dirty="0"/>
              <a:t> time for </a:t>
            </a:r>
            <a:r>
              <a:rPr lang="pt-BR" dirty="0" err="1"/>
              <a:t>you</a:t>
            </a:r>
            <a:r>
              <a:rPr lang="pt-BR" dirty="0"/>
              <a:t> </a:t>
            </a:r>
            <a:r>
              <a:rPr lang="pt-BR" dirty="0" err="1"/>
              <a:t>to</a:t>
            </a:r>
            <a:r>
              <a:rPr lang="pt-BR" dirty="0"/>
              <a:t> </a:t>
            </a:r>
            <a:r>
              <a:rPr lang="pt-BR" dirty="0" err="1"/>
              <a:t>act</a:t>
            </a:r>
            <a:r>
              <a:rPr lang="pt-BR"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Endorse the UDPM, apply it and speak about it with your peers!</a:t>
            </a:r>
          </a:p>
          <a:p>
            <a:endParaRPr lang="pt-BR"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Go </a:t>
            </a:r>
            <a:r>
              <a:rPr lang="pt-BR" dirty="0" err="1"/>
              <a:t>to</a:t>
            </a:r>
            <a:r>
              <a:rPr lang="pt-BR" dirty="0"/>
              <a:t> </a:t>
            </a:r>
            <a:r>
              <a:rPr lang="en-US" sz="1200" b="1" dirty="0" err="1"/>
              <a:t>www.udpm.org</a:t>
            </a:r>
            <a:endParaRPr lang="en-US" sz="1200" b="1" dirty="0"/>
          </a:p>
          <a:p>
            <a:endParaRPr lang="pt-BR" dirty="0"/>
          </a:p>
          <a:p>
            <a:endParaRPr lang="pt-BR" dirty="0"/>
          </a:p>
          <a:p>
            <a:endParaRPr lang="pt-BR" dirty="0"/>
          </a:p>
        </p:txBody>
      </p:sp>
      <p:sp>
        <p:nvSpPr>
          <p:cNvPr id="4" name="Slide Number Placeholder 3"/>
          <p:cNvSpPr>
            <a:spLocks noGrp="1"/>
          </p:cNvSpPr>
          <p:nvPr>
            <p:ph type="sldNum" sz="quarter" idx="5"/>
          </p:nvPr>
        </p:nvSpPr>
        <p:spPr/>
        <p:txBody>
          <a:bodyPr/>
          <a:lstStyle/>
          <a:p>
            <a:fld id="{7A7DC556-3218-024D-9788-C6AC9A62E464}" type="slidenum">
              <a:rPr lang="pt-BR" smtClean="0"/>
              <a:t>13</a:t>
            </a:fld>
            <a:endParaRPr lang="pt-BR"/>
          </a:p>
        </p:txBody>
      </p:sp>
    </p:spTree>
    <p:extLst>
      <p:ext uri="{BB962C8B-B14F-4D97-AF65-F5344CB8AC3E}">
        <p14:creationId xmlns:p14="http://schemas.microsoft.com/office/powerpoint/2010/main" val="3015361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err="1"/>
              <a:t>Thank</a:t>
            </a:r>
            <a:r>
              <a:rPr lang="pt-BR" dirty="0"/>
              <a:t> </a:t>
            </a:r>
            <a:r>
              <a:rPr lang="pt-BR" dirty="0" err="1"/>
              <a:t>you</a:t>
            </a:r>
            <a:endParaRPr lang="pt-BR" dirty="0"/>
          </a:p>
          <a:p>
            <a:endParaRPr lang="pt-PT" dirty="0"/>
          </a:p>
        </p:txBody>
      </p:sp>
      <p:sp>
        <p:nvSpPr>
          <p:cNvPr id="4" name="Slide Number Placeholder 3"/>
          <p:cNvSpPr>
            <a:spLocks noGrp="1"/>
          </p:cNvSpPr>
          <p:nvPr>
            <p:ph type="sldNum" sz="quarter" idx="5"/>
          </p:nvPr>
        </p:nvSpPr>
        <p:spPr/>
        <p:txBody>
          <a:bodyPr/>
          <a:lstStyle/>
          <a:p>
            <a:fld id="{7A7DC556-3218-024D-9788-C6AC9A62E464}" type="slidenum">
              <a:rPr lang="pt-BR" smtClean="0"/>
              <a:t>14</a:t>
            </a:fld>
            <a:endParaRPr lang="pt-BR"/>
          </a:p>
        </p:txBody>
      </p:sp>
    </p:spTree>
    <p:extLst>
      <p:ext uri="{BB962C8B-B14F-4D97-AF65-F5344CB8AC3E}">
        <p14:creationId xmlns:p14="http://schemas.microsoft.com/office/powerpoint/2010/main" val="2294056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MY" sz="1200" kern="1200" dirty="0">
                <a:solidFill>
                  <a:schemeClr val="tx1"/>
                </a:solidFill>
                <a:effectLst/>
                <a:latin typeface="+mn-lt"/>
                <a:ea typeface="+mn-ea"/>
                <a:cs typeface="+mn-cs"/>
              </a:rPr>
              <a:t>UDPM states for Universal Disclosure Protocol for Mediation and is a list of a minimum of 6 elements to disclose at the start of any mediation </a:t>
            </a:r>
          </a:p>
          <a:p>
            <a:r>
              <a:rPr lang="en-MY" sz="1200" kern="1200" dirty="0">
                <a:solidFill>
                  <a:schemeClr val="tx1"/>
                </a:solidFill>
                <a:effectLst/>
                <a:latin typeface="+mn-lt"/>
                <a:ea typeface="+mn-ea"/>
                <a:cs typeface="+mn-cs"/>
              </a:rPr>
              <a:t>Conflict of interest</a:t>
            </a:r>
          </a:p>
          <a:p>
            <a:r>
              <a:rPr lang="en-MY" sz="1200" kern="1200" dirty="0">
                <a:solidFill>
                  <a:schemeClr val="tx1"/>
                </a:solidFill>
                <a:effectLst/>
                <a:latin typeface="+mn-lt"/>
                <a:ea typeface="+mn-ea"/>
                <a:cs typeface="+mn-cs"/>
              </a:rPr>
              <a:t>Confidentiality</a:t>
            </a:r>
          </a:p>
          <a:p>
            <a:r>
              <a:rPr lang="en-MY" sz="1200" kern="1200" dirty="0">
                <a:solidFill>
                  <a:schemeClr val="tx1"/>
                </a:solidFill>
                <a:effectLst/>
                <a:latin typeface="+mn-lt"/>
                <a:ea typeface="+mn-ea"/>
                <a:cs typeface="+mn-cs"/>
              </a:rPr>
              <a:t>General process</a:t>
            </a:r>
          </a:p>
          <a:p>
            <a:r>
              <a:rPr lang="en-MY" sz="1200" kern="1200" dirty="0">
                <a:solidFill>
                  <a:schemeClr val="tx1"/>
                </a:solidFill>
                <a:effectLst/>
                <a:latin typeface="+mn-lt"/>
                <a:ea typeface="+mn-ea"/>
                <a:cs typeface="+mn-cs"/>
              </a:rPr>
              <a:t>Role of the mediator and parties</a:t>
            </a:r>
          </a:p>
          <a:p>
            <a:r>
              <a:rPr lang="en-MY" sz="1200" kern="1200" dirty="0">
                <a:solidFill>
                  <a:schemeClr val="tx1"/>
                </a:solidFill>
                <a:effectLst/>
                <a:latin typeface="+mn-lt"/>
                <a:ea typeface="+mn-ea"/>
                <a:cs typeface="+mn-cs"/>
              </a:rPr>
              <a:t>Technology</a:t>
            </a:r>
          </a:p>
          <a:p>
            <a:r>
              <a:rPr lang="en-MY" sz="1200" kern="1200" dirty="0">
                <a:solidFill>
                  <a:schemeClr val="tx1"/>
                </a:solidFill>
                <a:effectLst/>
                <a:latin typeface="+mn-lt"/>
                <a:ea typeface="+mn-ea"/>
                <a:cs typeface="+mn-cs"/>
              </a:rPr>
              <a:t>Impact of venue</a:t>
            </a:r>
          </a:p>
          <a:p>
            <a:r>
              <a:rPr lang="en-MY" sz="1200" kern="1200" dirty="0">
                <a:solidFill>
                  <a:schemeClr val="tx1"/>
                </a:solidFill>
                <a:effectLst/>
                <a:latin typeface="+mn-lt"/>
                <a:ea typeface="+mn-ea"/>
                <a:cs typeface="+mn-cs"/>
              </a:rPr>
              <a:t> </a:t>
            </a:r>
          </a:p>
          <a:p>
            <a:r>
              <a:rPr lang="en-MY" sz="1200" kern="1200" dirty="0">
                <a:solidFill>
                  <a:schemeClr val="tx1"/>
                </a:solidFill>
                <a:effectLst/>
                <a:latin typeface="+mn-lt"/>
                <a:ea typeface="+mn-ea"/>
                <a:cs typeface="+mn-cs"/>
              </a:rPr>
              <a:t>delivering a global message to parties regarding what they can expect from Mediation, whatever their cultural, religious, legal, or national context.</a:t>
            </a:r>
          </a:p>
          <a:p>
            <a:endParaRPr lang="pt-BR" dirty="0"/>
          </a:p>
          <a:p>
            <a:r>
              <a:rPr lang="en-MY" sz="1200" kern="1200" dirty="0">
                <a:solidFill>
                  <a:schemeClr val="tx1"/>
                </a:solidFill>
                <a:effectLst/>
                <a:latin typeface="+mn-lt"/>
                <a:ea typeface="+mn-ea"/>
                <a:cs typeface="+mn-cs"/>
              </a:rPr>
              <a:t>In its early period the use of mediation as an alternative to court decisions was unregulated. The practice of mediation was nascent, and the sparse use of mediation created little need for regulation. As Jay </a:t>
            </a:r>
            <a:r>
              <a:rPr lang="en-MY" sz="1200" kern="1200" dirty="0" err="1">
                <a:solidFill>
                  <a:schemeClr val="tx1"/>
                </a:solidFill>
                <a:effectLst/>
                <a:latin typeface="+mn-lt"/>
                <a:ea typeface="+mn-ea"/>
                <a:cs typeface="+mn-cs"/>
              </a:rPr>
              <a:t>Folberg</a:t>
            </a:r>
            <a:r>
              <a:rPr lang="en-MY" sz="1200" kern="1200" dirty="0">
                <a:solidFill>
                  <a:schemeClr val="tx1"/>
                </a:solidFill>
                <a:effectLst/>
                <a:latin typeface="+mn-lt"/>
                <a:ea typeface="+mn-ea"/>
                <a:cs typeface="+mn-cs"/>
              </a:rPr>
              <a:t>, Professor Emeritus and former Dean at the University of San Francisco School of Law and JAMS professional, wrote –“The absence of regulation allowed a ‘thousand flowers to bloom’”</a:t>
            </a:r>
            <a:r>
              <a:rPr lang="en-MY" sz="1200" b="1" kern="1200" dirty="0">
                <a:solidFill>
                  <a:schemeClr val="tx1"/>
                </a:solidFill>
                <a:effectLst/>
                <a:latin typeface="+mn-lt"/>
                <a:ea typeface="+mn-ea"/>
                <a:cs typeface="+mn-cs"/>
              </a:rPr>
              <a:t> </a:t>
            </a:r>
            <a:r>
              <a:rPr lang="en-MY" sz="1200" kern="1200" dirty="0">
                <a:solidFill>
                  <a:schemeClr val="tx1"/>
                </a:solidFill>
                <a:effectLst/>
                <a:latin typeface="+mn-lt"/>
                <a:ea typeface="+mn-ea"/>
                <a:cs typeface="+mn-cs"/>
              </a:rPr>
              <a:t>The variety of unregulated mediation practices and providers created confusion over what mediation is, as well as concerns about the quality of services, procedural fairness, how mediation was being sold and its impact on court proceedings.  </a:t>
            </a:r>
          </a:p>
          <a:p>
            <a:endParaRPr lang="en-MY" sz="1200" kern="1200" dirty="0">
              <a:solidFill>
                <a:schemeClr val="tx1"/>
              </a:solidFill>
              <a:effectLst/>
              <a:latin typeface="+mn-lt"/>
              <a:ea typeface="+mn-ea"/>
              <a:cs typeface="+mn-cs"/>
            </a:endParaRPr>
          </a:p>
          <a:p>
            <a:endParaRPr lang="en-MY"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Jay </a:t>
            </a:r>
            <a:r>
              <a:rPr lang="en-US" sz="1200" kern="1200" dirty="0" err="1">
                <a:solidFill>
                  <a:schemeClr val="tx1"/>
                </a:solidFill>
                <a:effectLst/>
                <a:latin typeface="+mn-lt"/>
                <a:ea typeface="+mn-ea"/>
                <a:cs typeface="+mn-cs"/>
              </a:rPr>
              <a:t>Folberg</a:t>
            </a:r>
            <a:r>
              <a:rPr lang="en-US" sz="1200" kern="1200" dirty="0">
                <a:solidFill>
                  <a:schemeClr val="tx1"/>
                </a:solidFill>
                <a:effectLst/>
                <a:latin typeface="+mn-lt"/>
                <a:ea typeface="+mn-ea"/>
                <a:cs typeface="+mn-cs"/>
              </a:rPr>
              <a:t> former Dean and professor emeritus at the university of San Francisco School of law. Executive Director of JAMS institute</a:t>
            </a:r>
            <a:endParaRPr lang="en-MY" sz="1200" kern="1200" dirty="0">
              <a:solidFill>
                <a:schemeClr val="tx1"/>
              </a:solidFill>
              <a:effectLst/>
              <a:latin typeface="+mn-lt"/>
              <a:ea typeface="+mn-ea"/>
              <a:cs typeface="+mn-cs"/>
            </a:endParaRPr>
          </a:p>
          <a:p>
            <a:endParaRPr lang="pt-BR" dirty="0"/>
          </a:p>
          <a:p>
            <a:endParaRPr lang="pt-BR" dirty="0"/>
          </a:p>
        </p:txBody>
      </p:sp>
      <p:sp>
        <p:nvSpPr>
          <p:cNvPr id="4" name="Slide Number Placeholder 3"/>
          <p:cNvSpPr>
            <a:spLocks noGrp="1"/>
          </p:cNvSpPr>
          <p:nvPr>
            <p:ph type="sldNum" sz="quarter" idx="5"/>
          </p:nvPr>
        </p:nvSpPr>
        <p:spPr/>
        <p:txBody>
          <a:bodyPr/>
          <a:lstStyle/>
          <a:p>
            <a:fld id="{7A7DC556-3218-024D-9788-C6AC9A62E464}" type="slidenum">
              <a:rPr lang="pt-BR" smtClean="0"/>
              <a:t>2</a:t>
            </a:fld>
            <a:endParaRPr lang="pt-BR"/>
          </a:p>
        </p:txBody>
      </p:sp>
    </p:spTree>
    <p:extLst>
      <p:ext uri="{BB962C8B-B14F-4D97-AF65-F5344CB8AC3E}">
        <p14:creationId xmlns:p14="http://schemas.microsoft.com/office/powerpoint/2010/main" val="113473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MY" sz="1200" kern="1200" dirty="0">
                <a:solidFill>
                  <a:schemeClr val="tx1"/>
                </a:solidFill>
                <a:effectLst/>
                <a:latin typeface="+mn-lt"/>
                <a:ea typeface="+mn-ea"/>
                <a:cs typeface="+mn-cs"/>
              </a:rPr>
              <a:t>Why do we need a Universal Protocol for Disclosure in Mediation (UDPM)?</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MY" sz="1200" kern="1200" dirty="0">
                <a:solidFill>
                  <a:schemeClr val="tx1"/>
                </a:solidFill>
                <a:effectLst/>
                <a:latin typeface="+mn-lt"/>
                <a:ea typeface="+mn-ea"/>
                <a:cs typeface="+mn-cs"/>
              </a:rPr>
              <a:t>We need an UDPM to Make mediation mainstream worldwide and to ensure self determination</a:t>
            </a:r>
          </a:p>
          <a:p>
            <a:r>
              <a:rPr lang="en-MY" sz="1200" kern="1200" dirty="0">
                <a:solidFill>
                  <a:schemeClr val="tx1"/>
                </a:solidFill>
                <a:effectLst/>
                <a:latin typeface="+mn-lt"/>
                <a:ea typeface="+mn-ea"/>
                <a:cs typeface="+mn-cs"/>
              </a:rPr>
              <a:t>And I am going to explain you how in the next slides </a:t>
            </a:r>
          </a:p>
          <a:p>
            <a:endParaRPr lang="pt-BR" dirty="0"/>
          </a:p>
        </p:txBody>
      </p:sp>
      <p:sp>
        <p:nvSpPr>
          <p:cNvPr id="4" name="Slide Number Placeholder 3"/>
          <p:cNvSpPr>
            <a:spLocks noGrp="1"/>
          </p:cNvSpPr>
          <p:nvPr>
            <p:ph type="sldNum" sz="quarter" idx="5"/>
          </p:nvPr>
        </p:nvSpPr>
        <p:spPr/>
        <p:txBody>
          <a:bodyPr/>
          <a:lstStyle/>
          <a:p>
            <a:fld id="{7A7DC556-3218-024D-9788-C6AC9A62E464}" type="slidenum">
              <a:rPr lang="pt-BR" smtClean="0"/>
              <a:t>3</a:t>
            </a:fld>
            <a:endParaRPr lang="pt-BR"/>
          </a:p>
        </p:txBody>
      </p:sp>
    </p:spTree>
    <p:extLst>
      <p:ext uri="{BB962C8B-B14F-4D97-AF65-F5344CB8AC3E}">
        <p14:creationId xmlns:p14="http://schemas.microsoft.com/office/powerpoint/2010/main" val="2078255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lvl="0"/>
            <a:r>
              <a:rPr lang="en-GB" sz="1200" kern="1200" dirty="0">
                <a:solidFill>
                  <a:schemeClr val="tx1"/>
                </a:solidFill>
                <a:effectLst/>
                <a:latin typeface="+mn-lt"/>
                <a:ea typeface="+mn-ea"/>
                <a:cs typeface="+mn-cs"/>
              </a:rPr>
              <a:t>Let s start by questioning the reasons Why  mediation is not mainstream today.</a:t>
            </a:r>
          </a:p>
          <a:p>
            <a:pPr lvl="1"/>
            <a:r>
              <a:rPr lang="en-GB" sz="1200" b="1" kern="1200" dirty="0">
                <a:solidFill>
                  <a:schemeClr val="tx1"/>
                </a:solidFill>
                <a:effectLst/>
                <a:latin typeface="+mn-lt"/>
                <a:ea typeface="+mn-ea"/>
                <a:cs typeface="+mn-cs"/>
              </a:rPr>
              <a:t>The lack of enforcement of settlement agreements</a:t>
            </a:r>
            <a:r>
              <a:rPr lang="en-GB" sz="1200" kern="1200" dirty="0">
                <a:solidFill>
                  <a:schemeClr val="tx1"/>
                </a:solidFill>
                <a:effectLst/>
                <a:latin typeface="+mn-lt"/>
                <a:ea typeface="+mn-ea"/>
                <a:cs typeface="+mn-cs"/>
              </a:rPr>
              <a:t> has been for long time an argument why mediation has not developed as other institutes. Often studies compared arbitration and mediation and attributed the main reason for the development of arbitration in the last decades to the existence of the New York Arbitration Convention that in 1958 </a:t>
            </a:r>
            <a:endParaRPr lang="en-MY"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applies to the recognition and enforcement of foreign arbitral awards and the referral by a court to arbitration. With the Singapore Convention on mediation, known as the Singapore Convention, mediation gets an uniform and efficient framework for international settlement agreements resulting from mediation enabling disputing parties to easily enforce and invoke settlement agreements across borders. On October 13</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2021, 55 countries signed the convention and 7 have already ratified it. So this first argument is going with the Singapore convention to be solved</a:t>
            </a:r>
            <a:endParaRPr lang="en-MY" sz="1200" kern="1200" dirty="0">
              <a:solidFill>
                <a:schemeClr val="tx1"/>
              </a:solidFill>
              <a:effectLst/>
              <a:latin typeface="+mn-lt"/>
              <a:ea typeface="+mn-ea"/>
              <a:cs typeface="+mn-cs"/>
            </a:endParaRPr>
          </a:p>
          <a:p>
            <a:pPr lvl="0"/>
            <a:endParaRPr lang="en-MY" sz="1200" kern="1200" dirty="0">
              <a:solidFill>
                <a:schemeClr val="tx1"/>
              </a:solidFill>
              <a:effectLst/>
              <a:latin typeface="+mn-lt"/>
              <a:ea typeface="+mn-ea"/>
              <a:cs typeface="+mn-cs"/>
            </a:endParaRPr>
          </a:p>
          <a:p>
            <a:pPr lvl="1"/>
            <a:r>
              <a:rPr lang="en-GB" sz="1200" b="1" kern="1200" dirty="0">
                <a:solidFill>
                  <a:schemeClr val="tx1"/>
                </a:solidFill>
                <a:effectLst/>
                <a:latin typeface="+mn-lt"/>
                <a:ea typeface="+mn-ea"/>
                <a:cs typeface="+mn-cs"/>
              </a:rPr>
              <a:t>The lack of consistency of mediation practice</a:t>
            </a:r>
            <a:endParaRPr lang="en-MY"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 this is in our opinion the second reason why mediation is not mainstream today. </a:t>
            </a:r>
            <a:r>
              <a:rPr lang="en-MY" sz="1200" kern="1200" dirty="0">
                <a:solidFill>
                  <a:schemeClr val="tx1"/>
                </a:solidFill>
                <a:effectLst/>
                <a:latin typeface="+mn-lt"/>
                <a:ea typeface="+mn-ea"/>
                <a:cs typeface="+mn-cs"/>
              </a:rPr>
              <a:t>Mediation today offers a KALEIDOSCOPIC landscape with huge varieties, and there is no “common cores” or practices that are universally applied around the world. As Manon </a:t>
            </a:r>
            <a:r>
              <a:rPr lang="en-MY" sz="1200" kern="1200" dirty="0" err="1">
                <a:solidFill>
                  <a:schemeClr val="tx1"/>
                </a:solidFill>
                <a:effectLst/>
                <a:latin typeface="+mn-lt"/>
                <a:ea typeface="+mn-ea"/>
                <a:cs typeface="+mn-cs"/>
              </a:rPr>
              <a:t>Schonewille</a:t>
            </a:r>
            <a:r>
              <a:rPr lang="en-MY" sz="1200" kern="1200" dirty="0">
                <a:solidFill>
                  <a:schemeClr val="tx1"/>
                </a:solidFill>
                <a:effectLst/>
                <a:latin typeface="+mn-lt"/>
                <a:ea typeface="+mn-ea"/>
                <a:cs typeface="+mn-cs"/>
              </a:rPr>
              <a:t> and Jeremy Lack concluded after a survey of more than 60 states around the world in the forewords of a book called The variegated landscape of mediation: A Comparative Study of Mediation Regulation and Practices in Europe and the World, I quote : “It is difficult to extract any clear standards or processes for mediation when 2 parties come from different jurisdictions, especially when the expectations, styles and approaches to mediation vary greatly from country to country”</a:t>
            </a:r>
          </a:p>
          <a:p>
            <a:pPr lvl="0"/>
            <a:endParaRPr lang="en-MY" sz="1200" kern="1200" dirty="0">
              <a:solidFill>
                <a:schemeClr val="tx1"/>
              </a:solidFill>
              <a:effectLst/>
              <a:latin typeface="+mn-lt"/>
              <a:ea typeface="+mn-ea"/>
              <a:cs typeface="+mn-cs"/>
            </a:endParaRPr>
          </a:p>
          <a:p>
            <a:pPr lvl="1"/>
            <a:r>
              <a:rPr lang="en-GB" sz="1200" b="1" kern="1200" dirty="0">
                <a:solidFill>
                  <a:schemeClr val="tx1"/>
                </a:solidFill>
                <a:effectLst/>
                <a:latin typeface="+mn-lt"/>
                <a:ea typeface="+mn-ea"/>
                <a:cs typeface="+mn-cs"/>
              </a:rPr>
              <a:t>The lack of information about what to expect from the mediator </a:t>
            </a:r>
            <a:endParaRPr lang="en-MY"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this is also today in our opinion a big obstacle to mediation to become mainstream worldwide. We believe that UDPM ensures that parties are informed, and informed parties mean informed choices; preserves the trust in the relationship between the mediator and the parties and respective counsels, and last but not least shows respect of the party’s needs.</a:t>
            </a:r>
            <a:endParaRPr lang="en-MY" sz="1200" kern="1200" dirty="0">
              <a:solidFill>
                <a:schemeClr val="tx1"/>
              </a:solidFill>
              <a:effectLst/>
              <a:latin typeface="+mn-lt"/>
              <a:ea typeface="+mn-ea"/>
              <a:cs typeface="+mn-cs"/>
            </a:endParaRPr>
          </a:p>
          <a:p>
            <a:pPr lvl="0"/>
            <a:endParaRPr lang="en-MY" sz="1200" kern="1200" dirty="0">
              <a:solidFill>
                <a:schemeClr val="tx1"/>
              </a:solidFill>
              <a:effectLst/>
              <a:latin typeface="+mn-lt"/>
              <a:ea typeface="+mn-ea"/>
              <a:cs typeface="+mn-cs"/>
            </a:endParaRPr>
          </a:p>
        </p:txBody>
      </p:sp>
      <p:sp>
        <p:nvSpPr>
          <p:cNvPr id="4" name="Date Placeholder 3"/>
          <p:cNvSpPr>
            <a:spLocks noGrp="1"/>
          </p:cNvSpPr>
          <p:nvPr>
            <p:ph type="dt" idx="1"/>
          </p:nvPr>
        </p:nvSpPr>
        <p:spPr/>
        <p:txBody>
          <a:bodyPr/>
          <a:lstStyle/>
          <a:p>
            <a:endParaRPr lang="en-US"/>
          </a:p>
        </p:txBody>
      </p:sp>
      <p:sp>
        <p:nvSpPr>
          <p:cNvPr id="5" name="Footer Placeholder 4"/>
          <p:cNvSpPr>
            <a:spLocks noGrp="1"/>
          </p:cNvSpPr>
          <p:nvPr>
            <p:ph type="ftr" sz="quarter" idx="4"/>
          </p:nvPr>
        </p:nvSpPr>
        <p:spPr/>
        <p:txBody>
          <a:bodyPr/>
          <a:lstStyle/>
          <a:p>
            <a:r>
              <a:rPr lang="en-US"/>
              <a:t>Ana Maria Maia Goncalves - ana@anagoncalves.com</a:t>
            </a:r>
          </a:p>
        </p:txBody>
      </p:sp>
    </p:spTree>
    <p:extLst>
      <p:ext uri="{BB962C8B-B14F-4D97-AF65-F5344CB8AC3E}">
        <p14:creationId xmlns:p14="http://schemas.microsoft.com/office/powerpoint/2010/main" val="3681473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pt-BR" sz="1200" dirty="0" err="1"/>
              <a:t>How</a:t>
            </a:r>
            <a:r>
              <a:rPr lang="pt-BR" sz="1200" dirty="0"/>
              <a:t> </a:t>
            </a:r>
            <a:r>
              <a:rPr lang="pt-BR" sz="1200" dirty="0" err="1"/>
              <a:t>is</a:t>
            </a:r>
            <a:r>
              <a:rPr lang="pt-BR" sz="1200" dirty="0"/>
              <a:t> </a:t>
            </a:r>
            <a:r>
              <a:rPr lang="pt-BR" sz="1200" dirty="0" err="1"/>
              <a:t>the</a:t>
            </a:r>
            <a:r>
              <a:rPr lang="pt-BR" sz="1200" dirty="0"/>
              <a:t> UDPM </a:t>
            </a:r>
            <a:r>
              <a:rPr lang="pt-BR" sz="1200" dirty="0" err="1"/>
              <a:t>making</a:t>
            </a:r>
            <a:r>
              <a:rPr lang="pt-BR" sz="1200" dirty="0"/>
              <a:t> </a:t>
            </a:r>
            <a:r>
              <a:rPr lang="pt-BR" sz="1200" dirty="0" err="1"/>
              <a:t>mediation</a:t>
            </a:r>
            <a:r>
              <a:rPr lang="pt-BR" sz="1200" dirty="0"/>
              <a:t> </a:t>
            </a:r>
            <a:r>
              <a:rPr lang="pt-BR" sz="1200" dirty="0" err="1"/>
              <a:t>mainstream</a:t>
            </a:r>
            <a:r>
              <a:rPr lang="pt-BR" sz="1200" dirty="0"/>
              <a:t> </a:t>
            </a:r>
            <a:r>
              <a:rPr lang="en-MY" sz="1200" kern="1200" dirty="0">
                <a:solidFill>
                  <a:schemeClr val="tx1"/>
                </a:solidFill>
                <a:effectLst/>
                <a:latin typeface="+mn-lt"/>
                <a:ea typeface="+mn-ea"/>
                <a:cs typeface="+mn-cs"/>
              </a:rPr>
              <a:t>worldwide</a:t>
            </a:r>
            <a:r>
              <a:rPr lang="en-MY" dirty="0">
                <a:effectLst/>
              </a:rPr>
              <a:t> </a:t>
            </a:r>
            <a:r>
              <a:rPr lang="pt-BR"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MY" sz="1200" kern="1200" dirty="0">
                <a:solidFill>
                  <a:schemeClr val="tx1"/>
                </a:solidFill>
                <a:effectLst/>
                <a:latin typeface="+mn-lt"/>
                <a:ea typeface="+mn-ea"/>
                <a:cs typeface="+mn-cs"/>
              </a:rPr>
              <a:t>Several reasons to answer this question. </a:t>
            </a:r>
          </a:p>
          <a:p>
            <a:pPr lvl="0"/>
            <a:endParaRPr lang="pt-BR" dirty="0"/>
          </a:p>
          <a:p>
            <a:pPr lvl="0"/>
            <a:endParaRPr lang="pt-BR" dirty="0"/>
          </a:p>
          <a:p>
            <a:pPr lvl="0"/>
            <a:r>
              <a:rPr lang="pt-BR" dirty="0" err="1"/>
              <a:t>By</a:t>
            </a:r>
            <a:r>
              <a:rPr lang="pt-BR" dirty="0"/>
              <a:t> </a:t>
            </a:r>
            <a:r>
              <a:rPr lang="pt-BR" dirty="0" err="1"/>
              <a:t>giving</a:t>
            </a:r>
            <a:r>
              <a:rPr lang="pt-BR" dirty="0"/>
              <a:t> </a:t>
            </a:r>
            <a:r>
              <a:rPr lang="pt-BR" dirty="0" err="1"/>
              <a:t>certainty</a:t>
            </a:r>
            <a:r>
              <a:rPr lang="pt-BR" dirty="0"/>
              <a:t> </a:t>
            </a:r>
            <a:r>
              <a:rPr lang="pt-BR" dirty="0" err="1"/>
              <a:t>to</a:t>
            </a:r>
            <a:r>
              <a:rPr lang="pt-BR" dirty="0"/>
              <a:t> future </a:t>
            </a:r>
            <a:r>
              <a:rPr lang="pt-BR" dirty="0" err="1"/>
              <a:t>parties</a:t>
            </a:r>
            <a:r>
              <a:rPr lang="pt-BR" dirty="0"/>
              <a:t> </a:t>
            </a:r>
            <a:r>
              <a:rPr lang="pt-BR" dirty="0" err="1"/>
              <a:t>considering</a:t>
            </a:r>
            <a:r>
              <a:rPr lang="pt-BR" dirty="0"/>
              <a:t> </a:t>
            </a:r>
            <a:r>
              <a:rPr lang="pt-BR" dirty="0" err="1"/>
              <a:t>mediation</a:t>
            </a:r>
            <a:endParaRPr lang="en-US" dirty="0"/>
          </a:p>
          <a:p>
            <a:pPr lvl="1"/>
            <a:r>
              <a:rPr lang="pt-BR" sz="2000" dirty="0" err="1"/>
              <a:t>Clients</a:t>
            </a:r>
            <a:r>
              <a:rPr lang="pt-BR" sz="2000" dirty="0"/>
              <a:t> </a:t>
            </a:r>
            <a:r>
              <a:rPr lang="pt-BR" sz="2000" dirty="0" err="1"/>
              <a:t>know</a:t>
            </a:r>
            <a:r>
              <a:rPr lang="pt-BR" sz="2000" dirty="0"/>
              <a:t> </a:t>
            </a:r>
            <a:r>
              <a:rPr lang="pt-BR" sz="2000" dirty="0" err="1"/>
              <a:t>what</a:t>
            </a:r>
            <a:r>
              <a:rPr lang="pt-BR" sz="2000" dirty="0"/>
              <a:t> </a:t>
            </a:r>
            <a:r>
              <a:rPr lang="pt-BR" sz="2000" dirty="0" err="1"/>
              <a:t>they</a:t>
            </a:r>
            <a:r>
              <a:rPr lang="pt-BR" sz="2000" dirty="0"/>
              <a:t> are </a:t>
            </a:r>
            <a:r>
              <a:rPr lang="pt-BR" sz="2000" dirty="0" err="1"/>
              <a:t>getting</a:t>
            </a:r>
            <a:r>
              <a:rPr lang="pt-BR" sz="2000" dirty="0"/>
              <a:t>, </a:t>
            </a:r>
            <a:r>
              <a:rPr lang="pt-BR" sz="2000" dirty="0" err="1"/>
              <a:t>and</a:t>
            </a:r>
            <a:r>
              <a:rPr lang="pt-BR" sz="2000" dirty="0"/>
              <a:t> </a:t>
            </a:r>
            <a:r>
              <a:rPr lang="pt-BR" sz="2000" dirty="0" err="1"/>
              <a:t>what</a:t>
            </a:r>
            <a:r>
              <a:rPr lang="pt-BR" sz="2000" dirty="0"/>
              <a:t> </a:t>
            </a:r>
            <a:r>
              <a:rPr lang="pt-BR" sz="2000" dirty="0" err="1"/>
              <a:t>they</a:t>
            </a:r>
            <a:r>
              <a:rPr lang="pt-BR" sz="2000" dirty="0"/>
              <a:t> </a:t>
            </a:r>
            <a:r>
              <a:rPr lang="pt-BR" sz="2000" dirty="0" err="1"/>
              <a:t>can</a:t>
            </a:r>
            <a:r>
              <a:rPr lang="pt-BR" sz="2000" dirty="0"/>
              <a:t> </a:t>
            </a:r>
            <a:r>
              <a:rPr lang="pt-BR" sz="2000" dirty="0" err="1"/>
              <a:t>expect</a:t>
            </a:r>
            <a:r>
              <a:rPr lang="pt-BR" sz="2000" dirty="0"/>
              <a:t> </a:t>
            </a:r>
            <a:r>
              <a:rPr lang="pt-BR" sz="2000" dirty="0" err="1"/>
              <a:t>from</a:t>
            </a:r>
            <a:r>
              <a:rPr lang="pt-BR" sz="2000" dirty="0"/>
              <a:t> </a:t>
            </a:r>
            <a:r>
              <a:rPr lang="pt-BR" sz="2000" dirty="0" err="1"/>
              <a:t>the</a:t>
            </a:r>
            <a:r>
              <a:rPr lang="pt-BR" sz="2000" dirty="0"/>
              <a:t> </a:t>
            </a:r>
            <a:r>
              <a:rPr lang="pt-BR" sz="2000" dirty="0" err="1"/>
              <a:t>mediator</a:t>
            </a:r>
            <a:r>
              <a:rPr lang="pt-BR" sz="2000" dirty="0"/>
              <a:t> </a:t>
            </a:r>
            <a:r>
              <a:rPr lang="pt-BR" sz="2000" dirty="0" err="1"/>
              <a:t>and</a:t>
            </a:r>
            <a:r>
              <a:rPr lang="pt-BR" sz="2000" dirty="0"/>
              <a:t> </a:t>
            </a:r>
            <a:r>
              <a:rPr lang="pt-BR" sz="2000" dirty="0" err="1"/>
              <a:t>the</a:t>
            </a:r>
            <a:r>
              <a:rPr lang="pt-BR" sz="2000" dirty="0"/>
              <a:t> </a:t>
            </a:r>
            <a:r>
              <a:rPr lang="pt-BR" sz="2000" dirty="0" err="1"/>
              <a:t>mediation</a:t>
            </a:r>
            <a:r>
              <a:rPr lang="pt-BR" sz="2000" dirty="0"/>
              <a:t> </a:t>
            </a:r>
            <a:r>
              <a:rPr lang="pt-BR" sz="2000" dirty="0" err="1"/>
              <a:t>process</a:t>
            </a:r>
            <a:r>
              <a:rPr lang="pt-BR" sz="2000" dirty="0"/>
              <a:t>.</a:t>
            </a:r>
          </a:p>
          <a:p>
            <a:pPr lvl="1"/>
            <a:endParaRPr lang="pt-BR" sz="20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pt-BR" sz="2000" dirty="0"/>
              <a:t>	</a:t>
            </a:r>
            <a:r>
              <a:rPr lang="en-MY" sz="1200" kern="1200" dirty="0">
                <a:solidFill>
                  <a:schemeClr val="tx1"/>
                </a:solidFill>
                <a:effectLst/>
                <a:latin typeface="+mn-lt"/>
                <a:ea typeface="+mn-ea"/>
                <a:cs typeface="+mn-cs"/>
              </a:rPr>
              <a:t>The different stakeholder of mediation need to be able to do a risk assessment so they can do the correct choice for the process to use to solve the dispute. In order to do this they need to understand the process and the role of the mediator, and this will make them at least consider this option of going to mediation.</a:t>
            </a:r>
          </a:p>
          <a:p>
            <a:pPr lvl="1"/>
            <a:r>
              <a:rPr lang="pt-BR" sz="2000" dirty="0"/>
              <a:t>	</a:t>
            </a:r>
            <a:endParaRPr lang="en-US" sz="2000" dirty="0"/>
          </a:p>
          <a:p>
            <a:pPr lvl="0"/>
            <a:r>
              <a:rPr lang="pt-BR" dirty="0" err="1"/>
              <a:t>By</a:t>
            </a:r>
            <a:r>
              <a:rPr lang="pt-BR" dirty="0"/>
              <a:t> </a:t>
            </a:r>
            <a:r>
              <a:rPr lang="pt-BR" dirty="0" err="1"/>
              <a:t>respecting</a:t>
            </a:r>
            <a:r>
              <a:rPr lang="pt-BR" dirty="0"/>
              <a:t> </a:t>
            </a:r>
            <a:r>
              <a:rPr lang="en-MY" dirty="0"/>
              <a:t>the extreme diversity of mediation applications and approaches across the world.</a:t>
            </a:r>
            <a:r>
              <a:rPr lang="pt-BR" dirty="0"/>
              <a:t> </a:t>
            </a:r>
            <a:endParaRPr lang="en-US" dirty="0"/>
          </a:p>
          <a:p>
            <a:pPr lvl="1"/>
            <a:r>
              <a:rPr lang="en-MY" sz="1200" b="1" kern="1200" dirty="0">
                <a:solidFill>
                  <a:schemeClr val="tx1"/>
                </a:solidFill>
                <a:effectLst/>
                <a:latin typeface="+mn-lt"/>
                <a:ea typeface="+mn-ea"/>
                <a:cs typeface="+mn-cs"/>
              </a:rPr>
              <a:t>By respecting the flexibility of the mediation process</a:t>
            </a:r>
            <a:endParaRPr lang="en-MY" sz="1200" kern="1200" dirty="0">
              <a:solidFill>
                <a:schemeClr val="tx1"/>
              </a:solidFill>
              <a:effectLst/>
              <a:latin typeface="+mn-lt"/>
              <a:ea typeface="+mn-ea"/>
              <a:cs typeface="+mn-cs"/>
            </a:endParaRPr>
          </a:p>
          <a:p>
            <a:r>
              <a:rPr lang="en-MY" sz="1200" kern="1200" dirty="0">
                <a:solidFill>
                  <a:schemeClr val="tx1"/>
                </a:solidFill>
                <a:effectLst/>
                <a:latin typeface="+mn-lt"/>
                <a:ea typeface="+mn-ea"/>
                <a:cs typeface="+mn-cs"/>
              </a:rPr>
              <a:t>	</a:t>
            </a:r>
            <a:r>
              <a:rPr lang="en-MY" sz="1200" i="1" kern="1200" dirty="0">
                <a:solidFill>
                  <a:schemeClr val="tx1"/>
                </a:solidFill>
                <a:effectLst/>
                <a:latin typeface="+mn-lt"/>
                <a:ea typeface="+mn-ea"/>
                <a:cs typeface="+mn-cs"/>
              </a:rPr>
              <a:t>Mediators can continue to offer what they usually do.</a:t>
            </a:r>
            <a:endParaRPr lang="en-US" sz="1200" dirty="0"/>
          </a:p>
          <a:p>
            <a:pPr lvl="1"/>
            <a:r>
              <a:rPr lang="en-MY" sz="2000" dirty="0"/>
              <a:t>The Protocol is not intended to advantage or disadvantage any particular mediation style or approach - it respects the diversity of practice that exists across the world.</a:t>
            </a:r>
          </a:p>
          <a:p>
            <a:r>
              <a:rPr lang="en-MY" sz="1200" kern="1200" dirty="0">
                <a:solidFill>
                  <a:schemeClr val="tx1"/>
                </a:solidFill>
                <a:effectLst/>
                <a:latin typeface="+mn-lt"/>
                <a:ea typeface="+mn-ea"/>
                <a:cs typeface="+mn-cs"/>
              </a:rPr>
              <a:t>	You don’t have flexibility in court – you need to follow the process, you have few flexibility in arbitration – you need to follow institutional rules, we have flexibility in mediation and it is the only dispute resolution mechanism where the participants can also help to define the process itself. And UDPM allow that and promote the discussion of this important topic.</a:t>
            </a:r>
          </a:p>
          <a:p>
            <a:r>
              <a:rPr lang="en-MY" sz="1200" kern="1200" dirty="0">
                <a:solidFill>
                  <a:schemeClr val="tx1"/>
                </a:solidFill>
                <a:effectLst/>
                <a:latin typeface="+mn-lt"/>
                <a:ea typeface="+mn-ea"/>
                <a:cs typeface="+mn-cs"/>
              </a:rPr>
              <a:t> </a:t>
            </a:r>
            <a:endParaRPr lang="en-MY" sz="2000" dirty="0"/>
          </a:p>
          <a:p>
            <a:pPr lvl="1"/>
            <a:endParaRPr lang="en-US" sz="2000" dirty="0"/>
          </a:p>
          <a:p>
            <a:pPr lvl="0"/>
            <a:r>
              <a:rPr lang="pt-BR" dirty="0" err="1"/>
              <a:t>By</a:t>
            </a:r>
            <a:r>
              <a:rPr lang="pt-BR" dirty="0"/>
              <a:t> </a:t>
            </a:r>
            <a:r>
              <a:rPr lang="pt-BR" dirty="0" err="1"/>
              <a:t>supporting</a:t>
            </a:r>
            <a:r>
              <a:rPr lang="pt-BR" dirty="0"/>
              <a:t> self-</a:t>
            </a:r>
            <a:r>
              <a:rPr lang="pt-BR" dirty="0" err="1"/>
              <a:t>determination</a:t>
            </a:r>
            <a:r>
              <a:rPr lang="pt-BR" dirty="0"/>
              <a:t> </a:t>
            </a:r>
            <a:r>
              <a:rPr lang="pt-BR" dirty="0" err="1"/>
              <a:t>of</a:t>
            </a:r>
            <a:r>
              <a:rPr lang="pt-BR" dirty="0"/>
              <a:t> </a:t>
            </a:r>
            <a:r>
              <a:rPr lang="pt-BR" dirty="0" err="1"/>
              <a:t>parties</a:t>
            </a:r>
            <a:r>
              <a:rPr lang="pt-BR" dirty="0"/>
              <a:t> </a:t>
            </a:r>
            <a:r>
              <a:rPr lang="pt-BR" dirty="0" err="1"/>
              <a:t>entering</a:t>
            </a:r>
            <a:r>
              <a:rPr lang="pt-BR" dirty="0"/>
              <a:t> </a:t>
            </a:r>
            <a:r>
              <a:rPr lang="pt-BR" dirty="0" err="1"/>
              <a:t>the</a:t>
            </a:r>
            <a:r>
              <a:rPr lang="pt-BR" dirty="0"/>
              <a:t> </a:t>
            </a:r>
            <a:r>
              <a:rPr lang="pt-BR" dirty="0" err="1"/>
              <a:t>mediation</a:t>
            </a:r>
            <a:r>
              <a:rPr lang="pt-BR" dirty="0"/>
              <a:t> </a:t>
            </a:r>
            <a:r>
              <a:rPr lang="pt-BR" dirty="0" err="1"/>
              <a:t>process</a:t>
            </a:r>
            <a:endParaRPr lang="en-US" dirty="0"/>
          </a:p>
          <a:p>
            <a:pPr lvl="1" rtl="0"/>
            <a:endParaRPr lang="en-US" sz="2000" dirty="0"/>
          </a:p>
          <a:p>
            <a:pPr lvl="1"/>
            <a:r>
              <a:rPr lang="en-MY" sz="2000" dirty="0"/>
              <a:t>The right and ability of the parties in mediation to freely and with understanding engage in the mediation process, is a </a:t>
            </a:r>
            <a:r>
              <a:rPr lang="en-MY" sz="2000" i="1" dirty="0"/>
              <a:t>nearly</a:t>
            </a:r>
            <a:r>
              <a:rPr lang="en-MY" sz="2000" dirty="0"/>
              <a:t> universal principle in mediation.</a:t>
            </a:r>
          </a:p>
          <a:p>
            <a:r>
              <a:rPr lang="en-MY" sz="1200" i="1" kern="1200" dirty="0">
                <a:solidFill>
                  <a:schemeClr val="tx1"/>
                </a:solidFill>
                <a:effectLst/>
                <a:latin typeface="+mn-lt"/>
                <a:ea typeface="+mn-ea"/>
                <a:cs typeface="+mn-cs"/>
              </a:rPr>
              <a:t>Clients and lawyers know what is going to happen and agree with that</a:t>
            </a:r>
            <a:endParaRPr lang="en-MY" sz="1200" kern="1200" dirty="0">
              <a:solidFill>
                <a:schemeClr val="tx1"/>
              </a:solidFill>
              <a:effectLst/>
              <a:latin typeface="+mn-lt"/>
              <a:ea typeface="+mn-ea"/>
              <a:cs typeface="+mn-cs"/>
            </a:endParaRPr>
          </a:p>
          <a:p>
            <a:r>
              <a:rPr lang="en-MY" sz="1200" i="1" kern="1200" dirty="0">
                <a:solidFill>
                  <a:schemeClr val="tx1"/>
                </a:solidFill>
                <a:effectLst/>
                <a:latin typeface="+mn-lt"/>
                <a:ea typeface="+mn-ea"/>
                <a:cs typeface="+mn-cs"/>
              </a:rPr>
              <a:t>There are, across cultures and legal jurisdictions, a broad range of mediation styles and “norms.” The concept of self-determination, the right and ability of the parties in mediation to freely and with understanding engage in the mediation process, is as close to a universal principle in mediation as can be found. Encouraging and supporting true self-determination is central to fair and effective mediation.</a:t>
            </a:r>
            <a:endParaRPr lang="en-MY" sz="1200" kern="1200" dirty="0">
              <a:solidFill>
                <a:schemeClr val="tx1"/>
              </a:solidFill>
              <a:effectLst/>
              <a:latin typeface="+mn-lt"/>
              <a:ea typeface="+mn-ea"/>
              <a:cs typeface="+mn-cs"/>
            </a:endParaRPr>
          </a:p>
          <a:p>
            <a:pPr lvl="1"/>
            <a:endParaRPr lang="en-US" sz="2000" dirty="0"/>
          </a:p>
          <a:p>
            <a:endParaRPr lang="pt-BR" dirty="0"/>
          </a:p>
        </p:txBody>
      </p:sp>
      <p:sp>
        <p:nvSpPr>
          <p:cNvPr id="4" name="Slide Number Placeholder 3"/>
          <p:cNvSpPr>
            <a:spLocks noGrp="1"/>
          </p:cNvSpPr>
          <p:nvPr>
            <p:ph type="sldNum" sz="quarter" idx="5"/>
          </p:nvPr>
        </p:nvSpPr>
        <p:spPr/>
        <p:txBody>
          <a:bodyPr/>
          <a:lstStyle/>
          <a:p>
            <a:fld id="{7A7DC556-3218-024D-9788-C6AC9A62E464}" type="slidenum">
              <a:rPr lang="pt-BR" smtClean="0"/>
              <a:t>5</a:t>
            </a:fld>
            <a:endParaRPr lang="pt-BR"/>
          </a:p>
        </p:txBody>
      </p:sp>
    </p:spTree>
    <p:extLst>
      <p:ext uri="{BB962C8B-B14F-4D97-AF65-F5344CB8AC3E}">
        <p14:creationId xmlns:p14="http://schemas.microsoft.com/office/powerpoint/2010/main" val="4267584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pt-BR" sz="1200" dirty="0" err="1"/>
              <a:t>And</a:t>
            </a:r>
            <a:r>
              <a:rPr lang="pt-BR" sz="1200" dirty="0"/>
              <a:t> </a:t>
            </a:r>
            <a:r>
              <a:rPr lang="pt-BR" sz="1200" dirty="0" err="1"/>
              <a:t>to</a:t>
            </a:r>
            <a:r>
              <a:rPr lang="pt-BR" sz="1200" dirty="0"/>
              <a:t> continue </a:t>
            </a:r>
            <a:r>
              <a:rPr lang="pt-BR" sz="1200" dirty="0" err="1"/>
              <a:t>on</a:t>
            </a:r>
            <a:r>
              <a:rPr lang="pt-BR" sz="1200" dirty="0"/>
              <a:t> </a:t>
            </a:r>
            <a:r>
              <a:rPr lang="pt-BR" sz="1200" dirty="0" err="1"/>
              <a:t>How</a:t>
            </a:r>
            <a:r>
              <a:rPr lang="pt-BR" sz="1200" dirty="0"/>
              <a:t> </a:t>
            </a:r>
            <a:r>
              <a:rPr lang="pt-BR" sz="1200" dirty="0" err="1"/>
              <a:t>is</a:t>
            </a:r>
            <a:r>
              <a:rPr lang="pt-BR" sz="1200" dirty="0"/>
              <a:t> </a:t>
            </a:r>
            <a:r>
              <a:rPr lang="pt-BR" sz="1200" dirty="0" err="1"/>
              <a:t>the</a:t>
            </a:r>
            <a:r>
              <a:rPr lang="pt-BR" sz="1200" dirty="0"/>
              <a:t> UDPM </a:t>
            </a:r>
            <a:r>
              <a:rPr lang="pt-BR" sz="1200" dirty="0" err="1"/>
              <a:t>making</a:t>
            </a:r>
            <a:r>
              <a:rPr lang="pt-BR" sz="1200" dirty="0"/>
              <a:t> </a:t>
            </a:r>
            <a:r>
              <a:rPr lang="pt-BR" sz="1200" dirty="0" err="1"/>
              <a:t>mediation</a:t>
            </a:r>
            <a:r>
              <a:rPr lang="pt-BR" sz="1200" dirty="0"/>
              <a:t> </a:t>
            </a:r>
            <a:r>
              <a:rPr lang="pt-BR" sz="1200" dirty="0" err="1"/>
              <a:t>mainstream</a:t>
            </a:r>
            <a:r>
              <a:rPr lang="pt-BR" sz="1200" dirty="0"/>
              <a:t> </a:t>
            </a:r>
            <a:r>
              <a:rPr lang="pt-BR" sz="1200" dirty="0" err="1"/>
              <a:t>we</a:t>
            </a:r>
            <a:r>
              <a:rPr lang="pt-BR" sz="1200" dirty="0"/>
              <a:t> </a:t>
            </a:r>
            <a:r>
              <a:rPr lang="pt-BR" sz="1200" dirty="0" err="1"/>
              <a:t>can</a:t>
            </a:r>
            <a:r>
              <a:rPr lang="pt-BR" sz="1200" dirty="0"/>
              <a:t> </a:t>
            </a:r>
            <a:r>
              <a:rPr lang="pt-BR" sz="1200" dirty="0" err="1"/>
              <a:t>also</a:t>
            </a:r>
            <a:r>
              <a:rPr lang="pt-BR" sz="1200" dirty="0"/>
              <a:t> </a:t>
            </a:r>
            <a:r>
              <a:rPr lang="pt-BR" sz="1200" dirty="0" err="1"/>
              <a:t>add</a:t>
            </a:r>
            <a:r>
              <a:rPr lang="pt-BR" sz="1200" dirty="0"/>
              <a:t> </a:t>
            </a:r>
            <a:r>
              <a:rPr lang="pt-BR" sz="1200" dirty="0" err="1"/>
              <a:t>that</a:t>
            </a:r>
            <a:r>
              <a:rPr lang="pt-BR" sz="1200" dirty="0"/>
              <a:t> </a:t>
            </a:r>
            <a:r>
              <a:rPr lang="pt-BR" sz="1200" dirty="0" err="1"/>
              <a:t>is</a:t>
            </a:r>
            <a:r>
              <a:rPr lang="pt-BR" sz="1200" dirty="0"/>
              <a:t> </a:t>
            </a:r>
            <a:r>
              <a:rPr lang="pt-BR" sz="1200" dirty="0" err="1"/>
              <a:t>by</a:t>
            </a:r>
            <a:endParaRPr lang="pt-BR" dirty="0"/>
          </a:p>
          <a:p>
            <a:pPr lvl="0"/>
            <a:endParaRPr lang="pt-BR" dirty="0"/>
          </a:p>
          <a:p>
            <a:pPr lvl="0"/>
            <a:r>
              <a:rPr lang="pt-BR" dirty="0" err="1"/>
              <a:t>By</a:t>
            </a:r>
            <a:r>
              <a:rPr lang="pt-BR" dirty="0"/>
              <a:t> </a:t>
            </a:r>
            <a:r>
              <a:rPr lang="pt-BR" dirty="0" err="1"/>
              <a:t>acknowledging</a:t>
            </a:r>
            <a:r>
              <a:rPr lang="pt-BR" dirty="0"/>
              <a:t> cultural </a:t>
            </a:r>
            <a:r>
              <a:rPr lang="pt-BR" dirty="0" err="1"/>
              <a:t>influences</a:t>
            </a:r>
            <a:endParaRPr lang="en-US" dirty="0"/>
          </a:p>
          <a:p>
            <a:pPr lvl="1"/>
            <a:r>
              <a:rPr lang="en-MY" sz="2000" dirty="0"/>
              <a:t>A Disclosure Protocol will not remove the influence of culture from mediation. It will inform parties of the potential for cultural nuances, and it will give them a chance to either accept or reject those cultural influences.</a:t>
            </a:r>
            <a:endParaRPr lang="en-US" sz="2000" dirty="0"/>
          </a:p>
          <a:p>
            <a:pPr lvl="0"/>
            <a:r>
              <a:rPr lang="en-MY" sz="1200" i="1" kern="1200" dirty="0">
                <a:solidFill>
                  <a:schemeClr val="tx1"/>
                </a:solidFill>
                <a:effectLst/>
                <a:latin typeface="+mn-lt"/>
                <a:ea typeface="+mn-ea"/>
                <a:cs typeface="+mn-cs"/>
              </a:rPr>
              <a:t>Existence of a Disclosure Protocol will not, in and of itself, remove the influence of cultural bias from cross-cultural mediation. It will, however, inform parties of the potential for cultural nuances affecting the mediator’s process, and it will give them a chance to either accept or reject those cultural influences as part of their mediation experience.</a:t>
            </a:r>
            <a:r>
              <a:rPr lang="en-MY" sz="2000" dirty="0">
                <a:effectLst/>
              </a:rPr>
              <a:t> </a:t>
            </a:r>
            <a:endParaRPr lang="en-US" sz="2000" dirty="0"/>
          </a:p>
          <a:p>
            <a:pPr lvl="0"/>
            <a:endParaRPr lang="en-US" sz="2000" dirty="0"/>
          </a:p>
          <a:p>
            <a:pPr lvl="0"/>
            <a:r>
              <a:rPr lang="pt-BR" dirty="0" err="1"/>
              <a:t>By</a:t>
            </a:r>
            <a:r>
              <a:rPr lang="pt-BR" dirty="0"/>
              <a:t> </a:t>
            </a:r>
            <a:r>
              <a:rPr lang="pt-BR" dirty="0" err="1"/>
              <a:t>promoting</a:t>
            </a:r>
            <a:r>
              <a:rPr lang="pt-BR" dirty="0"/>
              <a:t> </a:t>
            </a:r>
            <a:r>
              <a:rPr lang="pt-BR" dirty="0" err="1"/>
              <a:t>transparency</a:t>
            </a:r>
            <a:endParaRPr lang="en-US" dirty="0"/>
          </a:p>
          <a:p>
            <a:pPr lvl="1"/>
            <a:r>
              <a:rPr lang="en-MY" sz="2000" dirty="0"/>
              <a:t>Use of the Protocol will present a transparent description of the mediator’s process ensures that cultural, regional, and practice differences are clearly presented.</a:t>
            </a:r>
          </a:p>
          <a:p>
            <a:pPr lvl="1"/>
            <a:endParaRPr lang="en-US" sz="2000" dirty="0"/>
          </a:p>
          <a:p>
            <a:pPr lvl="0"/>
            <a:r>
              <a:rPr lang="pt-BR" dirty="0" err="1"/>
              <a:t>By</a:t>
            </a:r>
            <a:r>
              <a:rPr lang="pt-BR" dirty="0"/>
              <a:t> </a:t>
            </a:r>
            <a:r>
              <a:rPr lang="pt-BR" dirty="0" err="1"/>
              <a:t>offering</a:t>
            </a:r>
            <a:r>
              <a:rPr lang="pt-BR" dirty="0"/>
              <a:t> a </a:t>
            </a:r>
            <a:r>
              <a:rPr lang="pt-BR" dirty="0" err="1"/>
              <a:t>simple</a:t>
            </a:r>
            <a:r>
              <a:rPr lang="pt-BR" dirty="0"/>
              <a:t> framework </a:t>
            </a:r>
            <a:r>
              <a:rPr lang="pt-BR" dirty="0" err="1"/>
              <a:t>to</a:t>
            </a:r>
            <a:r>
              <a:rPr lang="pt-BR" dirty="0"/>
              <a:t> start </a:t>
            </a:r>
            <a:r>
              <a:rPr lang="pt-BR" dirty="0" err="1"/>
              <a:t>any</a:t>
            </a:r>
            <a:r>
              <a:rPr lang="pt-BR" dirty="0"/>
              <a:t> </a:t>
            </a:r>
            <a:r>
              <a:rPr lang="pt-BR" dirty="0" err="1"/>
              <a:t>mediation</a:t>
            </a:r>
            <a:r>
              <a:rPr lang="pt-BR" dirty="0"/>
              <a:t> in </a:t>
            </a:r>
            <a:r>
              <a:rPr lang="pt-BR" dirty="0" err="1"/>
              <a:t>any</a:t>
            </a:r>
            <a:r>
              <a:rPr lang="pt-BR" dirty="0"/>
              <a:t> </a:t>
            </a:r>
            <a:r>
              <a:rPr lang="pt-BR" dirty="0" err="1"/>
              <a:t>venue</a:t>
            </a:r>
            <a:endParaRPr lang="en-US" dirty="0"/>
          </a:p>
          <a:p>
            <a:pPr lvl="1"/>
            <a:r>
              <a:rPr lang="pt-BR" sz="2000" dirty="0" err="1"/>
              <a:t>All</a:t>
            </a:r>
            <a:r>
              <a:rPr lang="pt-BR" sz="2000" dirty="0"/>
              <a:t> </a:t>
            </a:r>
            <a:r>
              <a:rPr lang="pt-BR" sz="2000" dirty="0" err="1"/>
              <a:t>the</a:t>
            </a:r>
            <a:r>
              <a:rPr lang="pt-BR" sz="2000" dirty="0"/>
              <a:t> </a:t>
            </a:r>
            <a:r>
              <a:rPr lang="pt-BR" sz="2000" dirty="0" err="1"/>
              <a:t>stakeholders</a:t>
            </a:r>
            <a:r>
              <a:rPr lang="pt-BR" sz="2000" dirty="0"/>
              <a:t> </a:t>
            </a:r>
            <a:r>
              <a:rPr lang="pt-BR" sz="2000" dirty="0" err="1"/>
              <a:t>and</a:t>
            </a:r>
            <a:r>
              <a:rPr lang="pt-BR" sz="2000" dirty="0"/>
              <a:t> </a:t>
            </a:r>
            <a:r>
              <a:rPr lang="pt-BR" sz="2000" dirty="0" err="1"/>
              <a:t>the</a:t>
            </a:r>
            <a:r>
              <a:rPr lang="pt-BR" sz="2000" dirty="0"/>
              <a:t> </a:t>
            </a:r>
            <a:r>
              <a:rPr lang="pt-BR" sz="2000" dirty="0" err="1"/>
              <a:t>mediator</a:t>
            </a:r>
            <a:r>
              <a:rPr lang="pt-BR" sz="2000" dirty="0"/>
              <a:t> </a:t>
            </a:r>
            <a:r>
              <a:rPr lang="pt-BR" sz="2000" dirty="0" err="1"/>
              <a:t>understand</a:t>
            </a:r>
            <a:r>
              <a:rPr lang="pt-BR" sz="2000" dirty="0"/>
              <a:t> </a:t>
            </a:r>
            <a:r>
              <a:rPr lang="pt-BR" sz="2000" dirty="0" err="1"/>
              <a:t>the</a:t>
            </a:r>
            <a:r>
              <a:rPr lang="pt-BR" sz="2000" dirty="0"/>
              <a:t> </a:t>
            </a:r>
            <a:r>
              <a:rPr lang="pt-BR" sz="2000" dirty="0" err="1"/>
              <a:t>structure</a:t>
            </a:r>
            <a:r>
              <a:rPr lang="pt-BR" sz="2000" dirty="0"/>
              <a:t> </a:t>
            </a:r>
            <a:r>
              <a:rPr lang="pt-BR" sz="2000" dirty="0" err="1"/>
              <a:t>and</a:t>
            </a:r>
            <a:r>
              <a:rPr lang="pt-BR" sz="2000" dirty="0"/>
              <a:t> </a:t>
            </a:r>
            <a:r>
              <a:rPr lang="pt-BR" sz="2000" dirty="0" err="1"/>
              <a:t>process</a:t>
            </a:r>
            <a:r>
              <a:rPr lang="pt-BR" sz="2000" dirty="0"/>
              <a:t>.</a:t>
            </a:r>
            <a:endParaRPr lang="en-US" sz="2000" dirty="0"/>
          </a:p>
          <a:p>
            <a:endParaRPr lang="pt-BR" dirty="0"/>
          </a:p>
        </p:txBody>
      </p:sp>
      <p:sp>
        <p:nvSpPr>
          <p:cNvPr id="4" name="Slide Number Placeholder 3"/>
          <p:cNvSpPr>
            <a:spLocks noGrp="1"/>
          </p:cNvSpPr>
          <p:nvPr>
            <p:ph type="sldNum" sz="quarter" idx="5"/>
          </p:nvPr>
        </p:nvSpPr>
        <p:spPr/>
        <p:txBody>
          <a:bodyPr/>
          <a:lstStyle/>
          <a:p>
            <a:fld id="{7A7DC556-3218-024D-9788-C6AC9A62E464}" type="slidenum">
              <a:rPr lang="pt-BR" smtClean="0"/>
              <a:t>6</a:t>
            </a:fld>
            <a:endParaRPr lang="pt-BR"/>
          </a:p>
        </p:txBody>
      </p:sp>
    </p:spTree>
    <p:extLst>
      <p:ext uri="{BB962C8B-B14F-4D97-AF65-F5344CB8AC3E}">
        <p14:creationId xmlns:p14="http://schemas.microsoft.com/office/powerpoint/2010/main" val="870620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200" kern="1200" dirty="0">
                <a:solidFill>
                  <a:schemeClr val="tx1"/>
                </a:solidFill>
                <a:effectLst/>
                <a:latin typeface="+mn-lt"/>
                <a:ea typeface="+mn-ea"/>
                <a:cs typeface="+mn-cs"/>
              </a:rPr>
              <a:t>The main fear that we felt during all these years discussing about this topic was the fear that trying to impose something to all the mediators around the world will kill the sole of mediation. And because of this we feel the need to explain what UDPM is not so we are clear about our intentions when we ask you to come and be part of the Alliance Alliance of Mediators for Universal Disclosure.</a:t>
            </a:r>
          </a:p>
          <a:p>
            <a:r>
              <a:rPr lang="en-MY" sz="1200" kern="1200" dirty="0">
                <a:solidFill>
                  <a:schemeClr val="tx1"/>
                </a:solidFill>
                <a:effectLst/>
                <a:latin typeface="+mn-lt"/>
                <a:ea typeface="+mn-ea"/>
                <a:cs typeface="+mn-cs"/>
              </a:rPr>
              <a:t> </a:t>
            </a:r>
          </a:p>
          <a:p>
            <a:endParaRPr lang="en-MY" sz="2000" b="1" u="sng" dirty="0"/>
          </a:p>
          <a:p>
            <a:r>
              <a:rPr lang="en-MY" sz="2000" b="1" u="sng" dirty="0"/>
              <a:t>UDPM is not </a:t>
            </a:r>
          </a:p>
          <a:p>
            <a:r>
              <a:rPr lang="en-MY" sz="2000" b="1" dirty="0"/>
              <a:t>An attempt to ”standardize” mediation </a:t>
            </a:r>
            <a:endParaRPr lang="en-MY" sz="2000" dirty="0"/>
          </a:p>
          <a:p>
            <a:pPr lvl="1"/>
            <a:r>
              <a:rPr lang="en-MY" sz="2000" dirty="0"/>
              <a:t>It is a list of elements for discussion and understanding - the substance of each element is up to the mediator to define and present.</a:t>
            </a:r>
          </a:p>
          <a:p>
            <a:pPr lvl="1"/>
            <a:endParaRPr lang="en-MY" sz="2000" b="1" u="sng" dirty="0"/>
          </a:p>
          <a:p>
            <a:pPr lvl="1"/>
            <a:r>
              <a:rPr lang="en-MY" sz="2000" b="1" u="sng" dirty="0"/>
              <a:t>UDPM is not </a:t>
            </a:r>
          </a:p>
          <a:p>
            <a:pPr lvl="1"/>
            <a:endParaRPr lang="en-MY" sz="2000" dirty="0"/>
          </a:p>
          <a:p>
            <a:r>
              <a:rPr lang="en-MY" sz="2000" b="1" dirty="0"/>
              <a:t>A set of rules</a:t>
            </a:r>
          </a:p>
          <a:p>
            <a:pPr lvl="1"/>
            <a:r>
              <a:rPr lang="en-MY" sz="2000" dirty="0"/>
              <a:t>It is, rather, guidance regarding best practices for informing the parties regarding the mediator’s process and approach and documenting the exercise of self-determination.</a:t>
            </a:r>
          </a:p>
          <a:p>
            <a:pPr lvl="1"/>
            <a:endParaRPr lang="en-MY" sz="20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MY" sz="2000" b="1" u="sng" dirty="0"/>
              <a:t>UDPM is not </a:t>
            </a:r>
          </a:p>
          <a:p>
            <a:pPr lvl="1"/>
            <a:endParaRPr lang="en-MY" sz="2000" dirty="0"/>
          </a:p>
          <a:p>
            <a:r>
              <a:rPr lang="en-MY" sz="2000" b="1" dirty="0"/>
              <a:t>A one way process</a:t>
            </a:r>
          </a:p>
          <a:p>
            <a:pPr lvl="1"/>
            <a:r>
              <a:rPr lang="en-MY" sz="2000" dirty="0"/>
              <a:t>Communication from the mediator should be the result of a set of exchanges between the mediator and the parties, with agreement on process accepted by all.</a:t>
            </a:r>
          </a:p>
          <a:p>
            <a:pPr lvl="1"/>
            <a:endParaRPr lang="en-MY" sz="2000" dirty="0"/>
          </a:p>
          <a:p>
            <a:endParaRPr lang="pt-BR" dirty="0"/>
          </a:p>
        </p:txBody>
      </p:sp>
      <p:sp>
        <p:nvSpPr>
          <p:cNvPr id="4" name="Slide Number Placeholder 3"/>
          <p:cNvSpPr>
            <a:spLocks noGrp="1"/>
          </p:cNvSpPr>
          <p:nvPr>
            <p:ph type="sldNum" sz="quarter" idx="5"/>
          </p:nvPr>
        </p:nvSpPr>
        <p:spPr/>
        <p:txBody>
          <a:bodyPr/>
          <a:lstStyle/>
          <a:p>
            <a:fld id="{7A7DC556-3218-024D-9788-C6AC9A62E464}" type="slidenum">
              <a:rPr lang="pt-BR" smtClean="0"/>
              <a:t>7</a:t>
            </a:fld>
            <a:endParaRPr lang="pt-BR"/>
          </a:p>
        </p:txBody>
      </p:sp>
    </p:spTree>
    <p:extLst>
      <p:ext uri="{BB962C8B-B14F-4D97-AF65-F5344CB8AC3E}">
        <p14:creationId xmlns:p14="http://schemas.microsoft.com/office/powerpoint/2010/main" val="3213671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200" kern="1200" dirty="0">
                <a:solidFill>
                  <a:schemeClr val="tx1"/>
                </a:solidFill>
                <a:effectLst/>
                <a:latin typeface="+mn-lt"/>
                <a:ea typeface="+mn-ea"/>
                <a:cs typeface="+mn-cs"/>
              </a:rPr>
              <a:t>So we explained what the UDPM, we discussed the reasons why we think mediation is not mainstream today, and we discussed how UDPM will help making mediation mainstream worldwide. We are now looking at how we manage to arrive here at this stage of the UDPM.</a:t>
            </a:r>
          </a:p>
          <a:p>
            <a:endParaRPr lang="en-MY" sz="1200" kern="1200" dirty="0">
              <a:solidFill>
                <a:schemeClr val="tx1"/>
              </a:solidFill>
              <a:effectLst/>
              <a:latin typeface="+mn-lt"/>
              <a:ea typeface="+mn-ea"/>
              <a:cs typeface="+mn-cs"/>
            </a:endParaRPr>
          </a:p>
          <a:p>
            <a:pPr lvl="0"/>
            <a:r>
              <a:rPr lang="en-MY" sz="1200" kern="1200" dirty="0">
                <a:solidFill>
                  <a:schemeClr val="tx1"/>
                </a:solidFill>
                <a:effectLst/>
                <a:latin typeface="+mn-lt"/>
                <a:ea typeface="+mn-ea"/>
                <a:cs typeface="+mn-cs"/>
              </a:rPr>
              <a:t>How was UDPM initiated?</a:t>
            </a:r>
          </a:p>
          <a:p>
            <a:r>
              <a:rPr lang="en-MY" sz="1200" kern="1200" dirty="0">
                <a:solidFill>
                  <a:schemeClr val="tx1"/>
                </a:solidFill>
                <a:effectLst/>
                <a:latin typeface="+mn-lt"/>
                <a:ea typeface="+mn-ea"/>
                <a:cs typeface="+mn-cs"/>
              </a:rPr>
              <a:t>Ana Maria Maia Gonçalves and Daniel Rainey, are the initiators of UDPM and have coordinated the development of the UDPM with mediators from Europe, Africa, Australia, Latin America, North America, and Asia. François </a:t>
            </a:r>
            <a:r>
              <a:rPr lang="en-MY" sz="1200" kern="1200" dirty="0" err="1">
                <a:solidFill>
                  <a:schemeClr val="tx1"/>
                </a:solidFill>
                <a:effectLst/>
                <a:latin typeface="+mn-lt"/>
                <a:ea typeface="+mn-ea"/>
                <a:cs typeface="+mn-cs"/>
              </a:rPr>
              <a:t>Bogacz</a:t>
            </a:r>
            <a:r>
              <a:rPr lang="en-MY" sz="1200" kern="1200" dirty="0">
                <a:solidFill>
                  <a:schemeClr val="tx1"/>
                </a:solidFill>
                <a:effectLst/>
                <a:latin typeface="+mn-lt"/>
                <a:ea typeface="+mn-ea"/>
                <a:cs typeface="+mn-cs"/>
              </a:rPr>
              <a:t> has greatly contributed to the development of the UDPM and has been a co-writer of most publications.</a:t>
            </a:r>
          </a:p>
          <a:p>
            <a:r>
              <a:rPr lang="en-MY" sz="1200" kern="1200" dirty="0">
                <a:solidFill>
                  <a:schemeClr val="tx1"/>
                </a:solidFill>
                <a:effectLst/>
                <a:latin typeface="+mn-lt"/>
                <a:ea typeface="+mn-ea"/>
                <a:cs typeface="+mn-cs"/>
              </a:rPr>
              <a:t>During 2020 and 2021 these working groups have had several meetings per region </a:t>
            </a:r>
          </a:p>
          <a:p>
            <a:r>
              <a:rPr lang="en-MY" sz="1200" kern="1200" dirty="0">
                <a:solidFill>
                  <a:schemeClr val="tx1"/>
                </a:solidFill>
                <a:effectLst/>
                <a:latin typeface="+mn-lt"/>
                <a:ea typeface="+mn-ea"/>
                <a:cs typeface="+mn-cs"/>
              </a:rPr>
              <a:t> </a:t>
            </a:r>
          </a:p>
          <a:p>
            <a:r>
              <a:rPr lang="en-MY" sz="1200" kern="1200" dirty="0">
                <a:solidFill>
                  <a:schemeClr val="tx1"/>
                </a:solidFill>
                <a:effectLst/>
                <a:latin typeface="+mn-lt"/>
                <a:ea typeface="+mn-ea"/>
                <a:cs typeface="+mn-cs"/>
              </a:rPr>
              <a:t>Europe</a:t>
            </a:r>
          </a:p>
          <a:p>
            <a:r>
              <a:rPr lang="en-MY" sz="1200" kern="1200" dirty="0">
                <a:solidFill>
                  <a:schemeClr val="tx1"/>
                </a:solidFill>
                <a:effectLst/>
                <a:latin typeface="+mn-lt"/>
                <a:ea typeface="+mn-ea"/>
                <a:cs typeface="+mn-cs"/>
              </a:rPr>
              <a:t>Africa</a:t>
            </a:r>
          </a:p>
          <a:p>
            <a:r>
              <a:rPr lang="en-MY" sz="1200" kern="1200" dirty="0">
                <a:solidFill>
                  <a:schemeClr val="tx1"/>
                </a:solidFill>
                <a:effectLst/>
                <a:latin typeface="+mn-lt"/>
                <a:ea typeface="+mn-ea"/>
                <a:cs typeface="+mn-cs"/>
              </a:rPr>
              <a:t>Asia</a:t>
            </a:r>
          </a:p>
          <a:p>
            <a:r>
              <a:rPr lang="en-MY" sz="1200" kern="1200" dirty="0">
                <a:solidFill>
                  <a:schemeClr val="tx1"/>
                </a:solidFill>
                <a:effectLst/>
                <a:latin typeface="+mn-lt"/>
                <a:ea typeface="+mn-ea"/>
                <a:cs typeface="+mn-cs"/>
              </a:rPr>
              <a:t>MENA</a:t>
            </a:r>
          </a:p>
          <a:p>
            <a:r>
              <a:rPr lang="en-MY" sz="1200" kern="1200" dirty="0">
                <a:solidFill>
                  <a:schemeClr val="tx1"/>
                </a:solidFill>
                <a:effectLst/>
                <a:latin typeface="+mn-lt"/>
                <a:ea typeface="+mn-ea"/>
                <a:cs typeface="+mn-cs"/>
              </a:rPr>
              <a:t>Latin America</a:t>
            </a:r>
          </a:p>
          <a:p>
            <a:r>
              <a:rPr lang="en-MY" sz="1200" kern="1200" dirty="0">
                <a:solidFill>
                  <a:schemeClr val="tx1"/>
                </a:solidFill>
                <a:effectLst/>
                <a:latin typeface="+mn-lt"/>
                <a:ea typeface="+mn-ea"/>
                <a:cs typeface="+mn-cs"/>
              </a:rPr>
              <a:t>North America</a:t>
            </a:r>
          </a:p>
          <a:p>
            <a:r>
              <a:rPr lang="en-MY" sz="1200" kern="1200" dirty="0">
                <a:solidFill>
                  <a:schemeClr val="tx1"/>
                </a:solidFill>
                <a:effectLst/>
                <a:latin typeface="+mn-lt"/>
                <a:ea typeface="+mn-ea"/>
                <a:cs typeface="+mn-cs"/>
              </a:rPr>
              <a:t>Australia</a:t>
            </a:r>
          </a:p>
          <a:p>
            <a:r>
              <a:rPr lang="en-MY" sz="1200" kern="1200" dirty="0">
                <a:solidFill>
                  <a:schemeClr val="tx1"/>
                </a:solidFill>
                <a:effectLst/>
                <a:latin typeface="+mn-lt"/>
                <a:ea typeface="+mn-ea"/>
                <a:cs typeface="+mn-cs"/>
              </a:rPr>
              <a:t>And we compiled all the information and define the website that exists today</a:t>
            </a:r>
          </a:p>
          <a:p>
            <a:endParaRPr lang="pt-BR" dirty="0"/>
          </a:p>
        </p:txBody>
      </p:sp>
      <p:sp>
        <p:nvSpPr>
          <p:cNvPr id="4" name="Slide Number Placeholder 3"/>
          <p:cNvSpPr>
            <a:spLocks noGrp="1"/>
          </p:cNvSpPr>
          <p:nvPr>
            <p:ph type="sldNum" sz="quarter" idx="5"/>
          </p:nvPr>
        </p:nvSpPr>
        <p:spPr/>
        <p:txBody>
          <a:bodyPr/>
          <a:lstStyle/>
          <a:p>
            <a:fld id="{7A7DC556-3218-024D-9788-C6AC9A62E464}" type="slidenum">
              <a:rPr lang="pt-BR" smtClean="0"/>
              <a:t>8</a:t>
            </a:fld>
            <a:endParaRPr lang="pt-BR"/>
          </a:p>
        </p:txBody>
      </p:sp>
    </p:spTree>
    <p:extLst>
      <p:ext uri="{BB962C8B-B14F-4D97-AF65-F5344CB8AC3E}">
        <p14:creationId xmlns:p14="http://schemas.microsoft.com/office/powerpoint/2010/main" val="232952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MY" sz="1200" kern="1200" dirty="0">
                <a:solidFill>
                  <a:schemeClr val="tx1"/>
                </a:solidFill>
                <a:effectLst/>
                <a:latin typeface="+mn-lt"/>
                <a:ea typeface="+mn-ea"/>
                <a:cs typeface="+mn-cs"/>
              </a:rPr>
              <a:t>What are the Points of consensus of the international UDPM working groups?</a:t>
            </a:r>
          </a:p>
          <a:p>
            <a:pPr lvl="0"/>
            <a:endParaRPr lang="en-MY" sz="2000" dirty="0"/>
          </a:p>
          <a:p>
            <a:pPr lvl="0"/>
            <a:r>
              <a:rPr lang="en-MY" sz="2000" dirty="0"/>
              <a:t>Mediation needs this global initiative</a:t>
            </a:r>
            <a:endParaRPr lang="en-US" sz="2000" dirty="0"/>
          </a:p>
          <a:p>
            <a:pPr lvl="1"/>
            <a:r>
              <a:rPr lang="en-MY" sz="2000" dirty="0"/>
              <a:t>Guidance for mediators regarding what to address with parties, particularly in instances where mediation occurs in a cross-border or multi-cultural environment, is a valuable resource.</a:t>
            </a:r>
            <a:endParaRPr lang="en-US" sz="2000" dirty="0"/>
          </a:p>
          <a:p>
            <a:pPr lvl="0"/>
            <a:r>
              <a:rPr lang="en-MY" sz="2000" dirty="0"/>
              <a:t>It is useful for the parties to understand what mediation is and is not</a:t>
            </a:r>
            <a:endParaRPr lang="en-US" sz="2000" dirty="0"/>
          </a:p>
          <a:p>
            <a:pPr lvl="1"/>
            <a:r>
              <a:rPr lang="en-MY" sz="2000" dirty="0"/>
              <a:t>Use of the UDPM would reduce uncertainty, and would take into account nationality, legal setting, culture, and mediator preference.</a:t>
            </a:r>
            <a:endParaRPr lang="en-US" sz="2000" dirty="0"/>
          </a:p>
          <a:p>
            <a:pPr lvl="0"/>
            <a:r>
              <a:rPr lang="en-MY" sz="2000" dirty="0"/>
              <a:t>It does not kill the flexibility of mediation</a:t>
            </a:r>
            <a:endParaRPr lang="en-US" sz="2000" dirty="0"/>
          </a:p>
          <a:p>
            <a:pPr lvl="1"/>
            <a:r>
              <a:rPr lang="en-MY" sz="2000" dirty="0"/>
              <a:t>A UDPM should respect and take into account the variegated nature of mediation around the world.</a:t>
            </a:r>
            <a:endParaRPr lang="en-US" sz="2000" dirty="0"/>
          </a:p>
          <a:p>
            <a:endParaRPr lang="pt-BR" dirty="0"/>
          </a:p>
        </p:txBody>
      </p:sp>
      <p:sp>
        <p:nvSpPr>
          <p:cNvPr id="4" name="Slide Number Placeholder 3"/>
          <p:cNvSpPr>
            <a:spLocks noGrp="1"/>
          </p:cNvSpPr>
          <p:nvPr>
            <p:ph type="sldNum" sz="quarter" idx="5"/>
          </p:nvPr>
        </p:nvSpPr>
        <p:spPr/>
        <p:txBody>
          <a:bodyPr/>
          <a:lstStyle/>
          <a:p>
            <a:fld id="{7A7DC556-3218-024D-9788-C6AC9A62E464}" type="slidenum">
              <a:rPr lang="pt-BR" smtClean="0"/>
              <a:t>9</a:t>
            </a:fld>
            <a:endParaRPr lang="pt-BR"/>
          </a:p>
        </p:txBody>
      </p:sp>
    </p:spTree>
    <p:extLst>
      <p:ext uri="{BB962C8B-B14F-4D97-AF65-F5344CB8AC3E}">
        <p14:creationId xmlns:p14="http://schemas.microsoft.com/office/powerpoint/2010/main" val="699863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73986-9181-CD4E-9098-5C3577CB53B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pt-BR"/>
          </a:p>
        </p:txBody>
      </p:sp>
      <p:sp>
        <p:nvSpPr>
          <p:cNvPr id="3" name="Subtitle 2">
            <a:extLst>
              <a:ext uri="{FF2B5EF4-FFF2-40B4-BE49-F238E27FC236}">
                <a16:creationId xmlns:a16="http://schemas.microsoft.com/office/drawing/2014/main" id="{BD0FE264-0B75-0B45-A4AF-0BACA71155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pt-BR"/>
          </a:p>
        </p:txBody>
      </p:sp>
      <p:sp>
        <p:nvSpPr>
          <p:cNvPr id="4" name="Date Placeholder 3">
            <a:extLst>
              <a:ext uri="{FF2B5EF4-FFF2-40B4-BE49-F238E27FC236}">
                <a16:creationId xmlns:a16="http://schemas.microsoft.com/office/drawing/2014/main" id="{BBD0AE9A-528A-7D43-8707-E5A57F9EB342}"/>
              </a:ext>
            </a:extLst>
          </p:cNvPr>
          <p:cNvSpPr>
            <a:spLocks noGrp="1"/>
          </p:cNvSpPr>
          <p:nvPr>
            <p:ph type="dt" sz="half" idx="10"/>
          </p:nvPr>
        </p:nvSpPr>
        <p:spPr/>
        <p:txBody>
          <a:bodyPr/>
          <a:lstStyle/>
          <a:p>
            <a:fld id="{C1FFC7B9-D0D5-5C45-A9C9-3E8AD85B3A70}" type="datetimeFigureOut">
              <a:rPr lang="pt-BR" smtClean="0"/>
              <a:t>24/02/2022</a:t>
            </a:fld>
            <a:endParaRPr lang="pt-BR"/>
          </a:p>
        </p:txBody>
      </p:sp>
      <p:sp>
        <p:nvSpPr>
          <p:cNvPr id="5" name="Footer Placeholder 4">
            <a:extLst>
              <a:ext uri="{FF2B5EF4-FFF2-40B4-BE49-F238E27FC236}">
                <a16:creationId xmlns:a16="http://schemas.microsoft.com/office/drawing/2014/main" id="{A45AA14C-018D-C746-AC89-22C65FC31DD9}"/>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519792AD-3A2F-9744-B0ED-FADAD6E49D3A}"/>
              </a:ext>
            </a:extLst>
          </p:cNvPr>
          <p:cNvSpPr>
            <a:spLocks noGrp="1"/>
          </p:cNvSpPr>
          <p:nvPr>
            <p:ph type="sldNum" sz="quarter" idx="12"/>
          </p:nvPr>
        </p:nvSpPr>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999631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6DCCB-92AF-D04E-AAC9-51D4071E0EC0}"/>
              </a:ext>
            </a:extLst>
          </p:cNvPr>
          <p:cNvSpPr>
            <a:spLocks noGrp="1"/>
          </p:cNvSpPr>
          <p:nvPr>
            <p:ph type="title"/>
          </p:nvPr>
        </p:nvSpPr>
        <p:spPr/>
        <p:txBody>
          <a:bodyPr/>
          <a:lstStyle/>
          <a:p>
            <a:r>
              <a:rPr lang="en-GB"/>
              <a:t>Click to edit Master title style</a:t>
            </a:r>
            <a:endParaRPr lang="pt-BR"/>
          </a:p>
        </p:txBody>
      </p:sp>
      <p:sp>
        <p:nvSpPr>
          <p:cNvPr id="3" name="Vertical Text Placeholder 2">
            <a:extLst>
              <a:ext uri="{FF2B5EF4-FFF2-40B4-BE49-F238E27FC236}">
                <a16:creationId xmlns:a16="http://schemas.microsoft.com/office/drawing/2014/main" id="{79CCE1B7-106B-B14C-96A1-8ABC4ED3FCE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4" name="Date Placeholder 3">
            <a:extLst>
              <a:ext uri="{FF2B5EF4-FFF2-40B4-BE49-F238E27FC236}">
                <a16:creationId xmlns:a16="http://schemas.microsoft.com/office/drawing/2014/main" id="{FBAF543A-75A0-384F-8B42-4CCD572D7E73}"/>
              </a:ext>
            </a:extLst>
          </p:cNvPr>
          <p:cNvSpPr>
            <a:spLocks noGrp="1"/>
          </p:cNvSpPr>
          <p:nvPr>
            <p:ph type="dt" sz="half" idx="10"/>
          </p:nvPr>
        </p:nvSpPr>
        <p:spPr/>
        <p:txBody>
          <a:bodyPr/>
          <a:lstStyle/>
          <a:p>
            <a:fld id="{C1FFC7B9-D0D5-5C45-A9C9-3E8AD85B3A70}" type="datetimeFigureOut">
              <a:rPr lang="pt-BR" smtClean="0"/>
              <a:t>24/02/2022</a:t>
            </a:fld>
            <a:endParaRPr lang="pt-BR"/>
          </a:p>
        </p:txBody>
      </p:sp>
      <p:sp>
        <p:nvSpPr>
          <p:cNvPr id="5" name="Footer Placeholder 4">
            <a:extLst>
              <a:ext uri="{FF2B5EF4-FFF2-40B4-BE49-F238E27FC236}">
                <a16:creationId xmlns:a16="http://schemas.microsoft.com/office/drawing/2014/main" id="{F02EC207-7356-6C45-A556-E366C86EB95F}"/>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D83C8FA5-B6B9-1E4B-BD51-ADB23E0DC33D}"/>
              </a:ext>
            </a:extLst>
          </p:cNvPr>
          <p:cNvSpPr>
            <a:spLocks noGrp="1"/>
          </p:cNvSpPr>
          <p:nvPr>
            <p:ph type="sldNum" sz="quarter" idx="12"/>
          </p:nvPr>
        </p:nvSpPr>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2940840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263366-38A3-C948-AC45-17D2926CD78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pt-BR"/>
          </a:p>
        </p:txBody>
      </p:sp>
      <p:sp>
        <p:nvSpPr>
          <p:cNvPr id="3" name="Vertical Text Placeholder 2">
            <a:extLst>
              <a:ext uri="{FF2B5EF4-FFF2-40B4-BE49-F238E27FC236}">
                <a16:creationId xmlns:a16="http://schemas.microsoft.com/office/drawing/2014/main" id="{D76B3931-8FD3-284B-BDD8-DB5F54F572F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4" name="Date Placeholder 3">
            <a:extLst>
              <a:ext uri="{FF2B5EF4-FFF2-40B4-BE49-F238E27FC236}">
                <a16:creationId xmlns:a16="http://schemas.microsoft.com/office/drawing/2014/main" id="{6ABE8A73-6460-8D45-9B95-2B062DAFA4CD}"/>
              </a:ext>
            </a:extLst>
          </p:cNvPr>
          <p:cNvSpPr>
            <a:spLocks noGrp="1"/>
          </p:cNvSpPr>
          <p:nvPr>
            <p:ph type="dt" sz="half" idx="10"/>
          </p:nvPr>
        </p:nvSpPr>
        <p:spPr/>
        <p:txBody>
          <a:bodyPr/>
          <a:lstStyle/>
          <a:p>
            <a:fld id="{C1FFC7B9-D0D5-5C45-A9C9-3E8AD85B3A70}" type="datetimeFigureOut">
              <a:rPr lang="pt-BR" smtClean="0"/>
              <a:t>24/02/2022</a:t>
            </a:fld>
            <a:endParaRPr lang="pt-BR"/>
          </a:p>
        </p:txBody>
      </p:sp>
      <p:sp>
        <p:nvSpPr>
          <p:cNvPr id="5" name="Footer Placeholder 4">
            <a:extLst>
              <a:ext uri="{FF2B5EF4-FFF2-40B4-BE49-F238E27FC236}">
                <a16:creationId xmlns:a16="http://schemas.microsoft.com/office/drawing/2014/main" id="{299EA302-7688-D04D-890E-6F4BA4E1124B}"/>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691A2B3B-B9AE-C341-A3DE-B7B5EF24B93E}"/>
              </a:ext>
            </a:extLst>
          </p:cNvPr>
          <p:cNvSpPr>
            <a:spLocks noGrp="1"/>
          </p:cNvSpPr>
          <p:nvPr>
            <p:ph type="sldNum" sz="quarter" idx="12"/>
          </p:nvPr>
        </p:nvSpPr>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1685257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27B2-DBEB-D747-80B8-1451D1AAA785}"/>
              </a:ext>
            </a:extLst>
          </p:cNvPr>
          <p:cNvSpPr>
            <a:spLocks noGrp="1"/>
          </p:cNvSpPr>
          <p:nvPr>
            <p:ph type="title"/>
          </p:nvPr>
        </p:nvSpPr>
        <p:spPr/>
        <p:txBody>
          <a:bodyPr/>
          <a:lstStyle/>
          <a:p>
            <a:r>
              <a:rPr lang="en-GB"/>
              <a:t>Click to edit Master title style</a:t>
            </a:r>
            <a:endParaRPr lang="pt-BR"/>
          </a:p>
        </p:txBody>
      </p:sp>
      <p:sp>
        <p:nvSpPr>
          <p:cNvPr id="3" name="Content Placeholder 2">
            <a:extLst>
              <a:ext uri="{FF2B5EF4-FFF2-40B4-BE49-F238E27FC236}">
                <a16:creationId xmlns:a16="http://schemas.microsoft.com/office/drawing/2014/main" id="{A99A4837-76F9-8D43-AAF7-C72D89C4B50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4" name="Date Placeholder 3">
            <a:extLst>
              <a:ext uri="{FF2B5EF4-FFF2-40B4-BE49-F238E27FC236}">
                <a16:creationId xmlns:a16="http://schemas.microsoft.com/office/drawing/2014/main" id="{4AA21932-085A-5043-82F0-81882358468E}"/>
              </a:ext>
            </a:extLst>
          </p:cNvPr>
          <p:cNvSpPr>
            <a:spLocks noGrp="1"/>
          </p:cNvSpPr>
          <p:nvPr>
            <p:ph type="dt" sz="half" idx="10"/>
          </p:nvPr>
        </p:nvSpPr>
        <p:spPr/>
        <p:txBody>
          <a:bodyPr/>
          <a:lstStyle/>
          <a:p>
            <a:fld id="{C1FFC7B9-D0D5-5C45-A9C9-3E8AD85B3A70}" type="datetimeFigureOut">
              <a:rPr lang="pt-BR" smtClean="0"/>
              <a:t>24/02/2022</a:t>
            </a:fld>
            <a:endParaRPr lang="pt-BR"/>
          </a:p>
        </p:txBody>
      </p:sp>
      <p:sp>
        <p:nvSpPr>
          <p:cNvPr id="5" name="Footer Placeholder 4">
            <a:extLst>
              <a:ext uri="{FF2B5EF4-FFF2-40B4-BE49-F238E27FC236}">
                <a16:creationId xmlns:a16="http://schemas.microsoft.com/office/drawing/2014/main" id="{A2446DD2-32ED-1F44-8A2A-B4090C7B0C1E}"/>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CBFCE5E8-71C3-BF4C-AB48-9774D0FB8D56}"/>
              </a:ext>
            </a:extLst>
          </p:cNvPr>
          <p:cNvSpPr>
            <a:spLocks noGrp="1"/>
          </p:cNvSpPr>
          <p:nvPr>
            <p:ph type="sldNum" sz="quarter" idx="12"/>
          </p:nvPr>
        </p:nvSpPr>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898148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6BB62-3797-9D49-9BE4-C616BA44472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pt-BR"/>
          </a:p>
        </p:txBody>
      </p:sp>
      <p:sp>
        <p:nvSpPr>
          <p:cNvPr id="3" name="Text Placeholder 2">
            <a:extLst>
              <a:ext uri="{FF2B5EF4-FFF2-40B4-BE49-F238E27FC236}">
                <a16:creationId xmlns:a16="http://schemas.microsoft.com/office/drawing/2014/main" id="{41B6173B-4D0F-4E42-B224-C0708B2699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ADEB4B9-448B-D34D-9ECC-CABA1E4E6ACE}"/>
              </a:ext>
            </a:extLst>
          </p:cNvPr>
          <p:cNvSpPr>
            <a:spLocks noGrp="1"/>
          </p:cNvSpPr>
          <p:nvPr>
            <p:ph type="dt" sz="half" idx="10"/>
          </p:nvPr>
        </p:nvSpPr>
        <p:spPr/>
        <p:txBody>
          <a:bodyPr/>
          <a:lstStyle/>
          <a:p>
            <a:fld id="{C1FFC7B9-D0D5-5C45-A9C9-3E8AD85B3A70}" type="datetimeFigureOut">
              <a:rPr lang="pt-BR" smtClean="0"/>
              <a:t>24/02/2022</a:t>
            </a:fld>
            <a:endParaRPr lang="pt-BR"/>
          </a:p>
        </p:txBody>
      </p:sp>
      <p:sp>
        <p:nvSpPr>
          <p:cNvPr id="5" name="Footer Placeholder 4">
            <a:extLst>
              <a:ext uri="{FF2B5EF4-FFF2-40B4-BE49-F238E27FC236}">
                <a16:creationId xmlns:a16="http://schemas.microsoft.com/office/drawing/2014/main" id="{A873C64C-BBFE-8F44-8B1D-EBEC44D4CF6C}"/>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DFC92CBB-CB3A-0D40-8250-56EAF868A238}"/>
              </a:ext>
            </a:extLst>
          </p:cNvPr>
          <p:cNvSpPr>
            <a:spLocks noGrp="1"/>
          </p:cNvSpPr>
          <p:nvPr>
            <p:ph type="sldNum" sz="quarter" idx="12"/>
          </p:nvPr>
        </p:nvSpPr>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3815837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CEB9E-CB3C-954A-8B83-87FA2C0ADCEC}"/>
              </a:ext>
            </a:extLst>
          </p:cNvPr>
          <p:cNvSpPr>
            <a:spLocks noGrp="1"/>
          </p:cNvSpPr>
          <p:nvPr>
            <p:ph type="title"/>
          </p:nvPr>
        </p:nvSpPr>
        <p:spPr/>
        <p:txBody>
          <a:bodyPr/>
          <a:lstStyle/>
          <a:p>
            <a:r>
              <a:rPr lang="en-GB"/>
              <a:t>Click to edit Master title style</a:t>
            </a:r>
            <a:endParaRPr lang="pt-BR"/>
          </a:p>
        </p:txBody>
      </p:sp>
      <p:sp>
        <p:nvSpPr>
          <p:cNvPr id="3" name="Content Placeholder 2">
            <a:extLst>
              <a:ext uri="{FF2B5EF4-FFF2-40B4-BE49-F238E27FC236}">
                <a16:creationId xmlns:a16="http://schemas.microsoft.com/office/drawing/2014/main" id="{945B0E07-2FA5-7848-89D6-AE9651CB777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4" name="Content Placeholder 3">
            <a:extLst>
              <a:ext uri="{FF2B5EF4-FFF2-40B4-BE49-F238E27FC236}">
                <a16:creationId xmlns:a16="http://schemas.microsoft.com/office/drawing/2014/main" id="{5F3492A3-15B5-EF49-8B8E-41AF937C3D7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5" name="Date Placeholder 4">
            <a:extLst>
              <a:ext uri="{FF2B5EF4-FFF2-40B4-BE49-F238E27FC236}">
                <a16:creationId xmlns:a16="http://schemas.microsoft.com/office/drawing/2014/main" id="{38C0566C-79FC-A944-8EB9-D2DA2313F3E4}"/>
              </a:ext>
            </a:extLst>
          </p:cNvPr>
          <p:cNvSpPr>
            <a:spLocks noGrp="1"/>
          </p:cNvSpPr>
          <p:nvPr>
            <p:ph type="dt" sz="half" idx="10"/>
          </p:nvPr>
        </p:nvSpPr>
        <p:spPr/>
        <p:txBody>
          <a:bodyPr/>
          <a:lstStyle/>
          <a:p>
            <a:fld id="{C1FFC7B9-D0D5-5C45-A9C9-3E8AD85B3A70}" type="datetimeFigureOut">
              <a:rPr lang="pt-BR" smtClean="0"/>
              <a:t>24/02/2022</a:t>
            </a:fld>
            <a:endParaRPr lang="pt-BR"/>
          </a:p>
        </p:txBody>
      </p:sp>
      <p:sp>
        <p:nvSpPr>
          <p:cNvPr id="6" name="Footer Placeholder 5">
            <a:extLst>
              <a:ext uri="{FF2B5EF4-FFF2-40B4-BE49-F238E27FC236}">
                <a16:creationId xmlns:a16="http://schemas.microsoft.com/office/drawing/2014/main" id="{98D4BFBA-FE3E-1841-AF18-10F8A05E6FD3}"/>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8051DC0E-E2DC-A446-B480-B8412C8CFCD1}"/>
              </a:ext>
            </a:extLst>
          </p:cNvPr>
          <p:cNvSpPr>
            <a:spLocks noGrp="1"/>
          </p:cNvSpPr>
          <p:nvPr>
            <p:ph type="sldNum" sz="quarter" idx="12"/>
          </p:nvPr>
        </p:nvSpPr>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3953703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FED2-EAD1-3F42-8AA9-F8A9AD2AE7F6}"/>
              </a:ext>
            </a:extLst>
          </p:cNvPr>
          <p:cNvSpPr>
            <a:spLocks noGrp="1"/>
          </p:cNvSpPr>
          <p:nvPr>
            <p:ph type="title"/>
          </p:nvPr>
        </p:nvSpPr>
        <p:spPr>
          <a:xfrm>
            <a:off x="839788" y="365125"/>
            <a:ext cx="10515600" cy="1325563"/>
          </a:xfrm>
        </p:spPr>
        <p:txBody>
          <a:bodyPr/>
          <a:lstStyle/>
          <a:p>
            <a:r>
              <a:rPr lang="en-GB"/>
              <a:t>Click to edit Master title style</a:t>
            </a:r>
            <a:endParaRPr lang="pt-BR"/>
          </a:p>
        </p:txBody>
      </p:sp>
      <p:sp>
        <p:nvSpPr>
          <p:cNvPr id="3" name="Text Placeholder 2">
            <a:extLst>
              <a:ext uri="{FF2B5EF4-FFF2-40B4-BE49-F238E27FC236}">
                <a16:creationId xmlns:a16="http://schemas.microsoft.com/office/drawing/2014/main" id="{1FBB4B15-FEAF-A842-8FE8-CA7C4E88F5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D54EBAB-3B0E-7F4D-830B-FEE74A2694C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5" name="Text Placeholder 4">
            <a:extLst>
              <a:ext uri="{FF2B5EF4-FFF2-40B4-BE49-F238E27FC236}">
                <a16:creationId xmlns:a16="http://schemas.microsoft.com/office/drawing/2014/main" id="{01EA14DC-213E-B34A-B73E-A884DF7F07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55E6C47-4767-0041-82C4-C640EE05038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7" name="Date Placeholder 6">
            <a:extLst>
              <a:ext uri="{FF2B5EF4-FFF2-40B4-BE49-F238E27FC236}">
                <a16:creationId xmlns:a16="http://schemas.microsoft.com/office/drawing/2014/main" id="{3356AD3C-9C57-8A43-B4B2-FA9DEA4D7558}"/>
              </a:ext>
            </a:extLst>
          </p:cNvPr>
          <p:cNvSpPr>
            <a:spLocks noGrp="1"/>
          </p:cNvSpPr>
          <p:nvPr>
            <p:ph type="dt" sz="half" idx="10"/>
          </p:nvPr>
        </p:nvSpPr>
        <p:spPr/>
        <p:txBody>
          <a:bodyPr/>
          <a:lstStyle/>
          <a:p>
            <a:fld id="{C1FFC7B9-D0D5-5C45-A9C9-3E8AD85B3A70}" type="datetimeFigureOut">
              <a:rPr lang="pt-BR" smtClean="0"/>
              <a:t>24/02/2022</a:t>
            </a:fld>
            <a:endParaRPr lang="pt-BR"/>
          </a:p>
        </p:txBody>
      </p:sp>
      <p:sp>
        <p:nvSpPr>
          <p:cNvPr id="8" name="Footer Placeholder 7">
            <a:extLst>
              <a:ext uri="{FF2B5EF4-FFF2-40B4-BE49-F238E27FC236}">
                <a16:creationId xmlns:a16="http://schemas.microsoft.com/office/drawing/2014/main" id="{465C1ED0-9918-854B-A2C1-6164C6749765}"/>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id="{37096987-AC5D-F645-82D6-5E2CFD951BDA}"/>
              </a:ext>
            </a:extLst>
          </p:cNvPr>
          <p:cNvSpPr>
            <a:spLocks noGrp="1"/>
          </p:cNvSpPr>
          <p:nvPr>
            <p:ph type="sldNum" sz="quarter" idx="12"/>
          </p:nvPr>
        </p:nvSpPr>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4255787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C7387-906C-934F-BA15-F96A63C6A3A6}"/>
              </a:ext>
            </a:extLst>
          </p:cNvPr>
          <p:cNvSpPr>
            <a:spLocks noGrp="1"/>
          </p:cNvSpPr>
          <p:nvPr>
            <p:ph type="title"/>
          </p:nvPr>
        </p:nvSpPr>
        <p:spPr/>
        <p:txBody>
          <a:bodyPr/>
          <a:lstStyle/>
          <a:p>
            <a:r>
              <a:rPr lang="en-GB"/>
              <a:t>Click to edit Master title style</a:t>
            </a:r>
            <a:endParaRPr lang="pt-BR"/>
          </a:p>
        </p:txBody>
      </p:sp>
      <p:sp>
        <p:nvSpPr>
          <p:cNvPr id="3" name="Date Placeholder 2">
            <a:extLst>
              <a:ext uri="{FF2B5EF4-FFF2-40B4-BE49-F238E27FC236}">
                <a16:creationId xmlns:a16="http://schemas.microsoft.com/office/drawing/2014/main" id="{3EB1401A-E946-254D-9E54-AAA525C7DEB5}"/>
              </a:ext>
            </a:extLst>
          </p:cNvPr>
          <p:cNvSpPr>
            <a:spLocks noGrp="1"/>
          </p:cNvSpPr>
          <p:nvPr>
            <p:ph type="dt" sz="half" idx="10"/>
          </p:nvPr>
        </p:nvSpPr>
        <p:spPr/>
        <p:txBody>
          <a:bodyPr/>
          <a:lstStyle/>
          <a:p>
            <a:fld id="{C1FFC7B9-D0D5-5C45-A9C9-3E8AD85B3A70}" type="datetimeFigureOut">
              <a:rPr lang="pt-BR" smtClean="0"/>
              <a:t>24/02/2022</a:t>
            </a:fld>
            <a:endParaRPr lang="pt-BR"/>
          </a:p>
        </p:txBody>
      </p:sp>
      <p:sp>
        <p:nvSpPr>
          <p:cNvPr id="4" name="Footer Placeholder 3">
            <a:extLst>
              <a:ext uri="{FF2B5EF4-FFF2-40B4-BE49-F238E27FC236}">
                <a16:creationId xmlns:a16="http://schemas.microsoft.com/office/drawing/2014/main" id="{47C81C19-FB75-7146-B2FE-A06F9C892B7C}"/>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id="{3E998C1F-9221-B54F-AE03-23E174B5B30F}"/>
              </a:ext>
            </a:extLst>
          </p:cNvPr>
          <p:cNvSpPr>
            <a:spLocks noGrp="1"/>
          </p:cNvSpPr>
          <p:nvPr>
            <p:ph type="sldNum" sz="quarter" idx="12"/>
          </p:nvPr>
        </p:nvSpPr>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1716618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D1AE5B-362D-3144-A139-B7D816E75913}"/>
              </a:ext>
            </a:extLst>
          </p:cNvPr>
          <p:cNvSpPr>
            <a:spLocks noGrp="1"/>
          </p:cNvSpPr>
          <p:nvPr>
            <p:ph type="dt" sz="half" idx="10"/>
          </p:nvPr>
        </p:nvSpPr>
        <p:spPr/>
        <p:txBody>
          <a:bodyPr/>
          <a:lstStyle/>
          <a:p>
            <a:fld id="{C1FFC7B9-D0D5-5C45-A9C9-3E8AD85B3A70}" type="datetimeFigureOut">
              <a:rPr lang="pt-BR" smtClean="0"/>
              <a:t>24/02/2022</a:t>
            </a:fld>
            <a:endParaRPr lang="pt-BR"/>
          </a:p>
        </p:txBody>
      </p:sp>
      <p:sp>
        <p:nvSpPr>
          <p:cNvPr id="3" name="Footer Placeholder 2">
            <a:extLst>
              <a:ext uri="{FF2B5EF4-FFF2-40B4-BE49-F238E27FC236}">
                <a16:creationId xmlns:a16="http://schemas.microsoft.com/office/drawing/2014/main" id="{BABB0821-0B42-0443-9067-770C1F515D2F}"/>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D0CAD4E8-D046-C74F-911E-D4F4E1EBEB1A}"/>
              </a:ext>
            </a:extLst>
          </p:cNvPr>
          <p:cNvSpPr>
            <a:spLocks noGrp="1"/>
          </p:cNvSpPr>
          <p:nvPr>
            <p:ph type="sldNum" sz="quarter" idx="12"/>
          </p:nvPr>
        </p:nvSpPr>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116068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0C70-32BA-8E4B-B801-518D33C6680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pt-BR"/>
          </a:p>
        </p:txBody>
      </p:sp>
      <p:sp>
        <p:nvSpPr>
          <p:cNvPr id="3" name="Content Placeholder 2">
            <a:extLst>
              <a:ext uri="{FF2B5EF4-FFF2-40B4-BE49-F238E27FC236}">
                <a16:creationId xmlns:a16="http://schemas.microsoft.com/office/drawing/2014/main" id="{396FAA81-391C-8840-9488-D0C3F08361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4" name="Text Placeholder 3">
            <a:extLst>
              <a:ext uri="{FF2B5EF4-FFF2-40B4-BE49-F238E27FC236}">
                <a16:creationId xmlns:a16="http://schemas.microsoft.com/office/drawing/2014/main" id="{90583564-489C-9545-A458-7905BDEB7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5192A3F-A1D6-744D-B503-6870E8992A57}"/>
              </a:ext>
            </a:extLst>
          </p:cNvPr>
          <p:cNvSpPr>
            <a:spLocks noGrp="1"/>
          </p:cNvSpPr>
          <p:nvPr>
            <p:ph type="dt" sz="half" idx="10"/>
          </p:nvPr>
        </p:nvSpPr>
        <p:spPr/>
        <p:txBody>
          <a:bodyPr/>
          <a:lstStyle/>
          <a:p>
            <a:fld id="{C1FFC7B9-D0D5-5C45-A9C9-3E8AD85B3A70}" type="datetimeFigureOut">
              <a:rPr lang="pt-BR" smtClean="0"/>
              <a:t>24/02/2022</a:t>
            </a:fld>
            <a:endParaRPr lang="pt-BR"/>
          </a:p>
        </p:txBody>
      </p:sp>
      <p:sp>
        <p:nvSpPr>
          <p:cNvPr id="6" name="Footer Placeholder 5">
            <a:extLst>
              <a:ext uri="{FF2B5EF4-FFF2-40B4-BE49-F238E27FC236}">
                <a16:creationId xmlns:a16="http://schemas.microsoft.com/office/drawing/2014/main" id="{AE6FF859-8495-2946-8117-F2BFF532D838}"/>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B4DF815D-C8FF-4C4E-9D55-0A29691F0BB3}"/>
              </a:ext>
            </a:extLst>
          </p:cNvPr>
          <p:cNvSpPr>
            <a:spLocks noGrp="1"/>
          </p:cNvSpPr>
          <p:nvPr>
            <p:ph type="sldNum" sz="quarter" idx="12"/>
          </p:nvPr>
        </p:nvSpPr>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2270497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A796F-5C4E-C144-A3A1-89A9FB66C61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pt-BR"/>
          </a:p>
        </p:txBody>
      </p:sp>
      <p:sp>
        <p:nvSpPr>
          <p:cNvPr id="3" name="Picture Placeholder 2">
            <a:extLst>
              <a:ext uri="{FF2B5EF4-FFF2-40B4-BE49-F238E27FC236}">
                <a16:creationId xmlns:a16="http://schemas.microsoft.com/office/drawing/2014/main" id="{A41E8704-FF1F-FF43-A113-1D6D7F4DDF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a:extLst>
              <a:ext uri="{FF2B5EF4-FFF2-40B4-BE49-F238E27FC236}">
                <a16:creationId xmlns:a16="http://schemas.microsoft.com/office/drawing/2014/main" id="{5080ED0B-81D2-7D4F-A533-65DB94B48B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80CD604-2FC3-8942-8561-74FFB551CE56}"/>
              </a:ext>
            </a:extLst>
          </p:cNvPr>
          <p:cNvSpPr>
            <a:spLocks noGrp="1"/>
          </p:cNvSpPr>
          <p:nvPr>
            <p:ph type="dt" sz="half" idx="10"/>
          </p:nvPr>
        </p:nvSpPr>
        <p:spPr/>
        <p:txBody>
          <a:bodyPr/>
          <a:lstStyle/>
          <a:p>
            <a:fld id="{C1FFC7B9-D0D5-5C45-A9C9-3E8AD85B3A70}" type="datetimeFigureOut">
              <a:rPr lang="pt-BR" smtClean="0"/>
              <a:t>24/02/2022</a:t>
            </a:fld>
            <a:endParaRPr lang="pt-BR"/>
          </a:p>
        </p:txBody>
      </p:sp>
      <p:sp>
        <p:nvSpPr>
          <p:cNvPr id="6" name="Footer Placeholder 5">
            <a:extLst>
              <a:ext uri="{FF2B5EF4-FFF2-40B4-BE49-F238E27FC236}">
                <a16:creationId xmlns:a16="http://schemas.microsoft.com/office/drawing/2014/main" id="{9B707BCA-B698-C840-BDE1-9E07830A42DB}"/>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997569E-A1D1-3249-8A2E-37FF540E4A92}"/>
              </a:ext>
            </a:extLst>
          </p:cNvPr>
          <p:cNvSpPr>
            <a:spLocks noGrp="1"/>
          </p:cNvSpPr>
          <p:nvPr>
            <p:ph type="sldNum" sz="quarter" idx="12"/>
          </p:nvPr>
        </p:nvSpPr>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2466213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7FD0E6-E1AF-8E42-B8BB-7CA06D1AF5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pt-BR"/>
          </a:p>
        </p:txBody>
      </p:sp>
      <p:sp>
        <p:nvSpPr>
          <p:cNvPr id="3" name="Text Placeholder 2">
            <a:extLst>
              <a:ext uri="{FF2B5EF4-FFF2-40B4-BE49-F238E27FC236}">
                <a16:creationId xmlns:a16="http://schemas.microsoft.com/office/drawing/2014/main" id="{A86B9FC5-DA92-A14F-95FC-A34F5CB7E2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4" name="Date Placeholder 3">
            <a:extLst>
              <a:ext uri="{FF2B5EF4-FFF2-40B4-BE49-F238E27FC236}">
                <a16:creationId xmlns:a16="http://schemas.microsoft.com/office/drawing/2014/main" id="{D724CFFE-EC40-524D-8270-E5A2209058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FC7B9-D0D5-5C45-A9C9-3E8AD85B3A70}" type="datetimeFigureOut">
              <a:rPr lang="pt-BR" smtClean="0"/>
              <a:t>24/02/2022</a:t>
            </a:fld>
            <a:endParaRPr lang="pt-BR"/>
          </a:p>
        </p:txBody>
      </p:sp>
      <p:sp>
        <p:nvSpPr>
          <p:cNvPr id="5" name="Footer Placeholder 4">
            <a:extLst>
              <a:ext uri="{FF2B5EF4-FFF2-40B4-BE49-F238E27FC236}">
                <a16:creationId xmlns:a16="http://schemas.microsoft.com/office/drawing/2014/main" id="{10E14365-CA3E-A64E-ACDC-4B92A890D7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a:extLst>
              <a:ext uri="{FF2B5EF4-FFF2-40B4-BE49-F238E27FC236}">
                <a16:creationId xmlns:a16="http://schemas.microsoft.com/office/drawing/2014/main" id="{C7D4FD78-7C2C-2E4E-96EA-0335AD260D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863E1-8EE8-7141-AB38-6459782AD408}" type="slidenum">
              <a:rPr lang="pt-BR" smtClean="0"/>
              <a:t>‹#›</a:t>
            </a:fld>
            <a:endParaRPr lang="pt-BR"/>
          </a:p>
        </p:txBody>
      </p:sp>
    </p:spTree>
    <p:extLst>
      <p:ext uri="{BB962C8B-B14F-4D97-AF65-F5344CB8AC3E}">
        <p14:creationId xmlns:p14="http://schemas.microsoft.com/office/powerpoint/2010/main" val="4287170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 person, computer&#10;&#10;Description automatically generated">
            <a:extLst>
              <a:ext uri="{FF2B5EF4-FFF2-40B4-BE49-F238E27FC236}">
                <a16:creationId xmlns:a16="http://schemas.microsoft.com/office/drawing/2014/main" id="{C96C5340-2A7D-8748-AF66-83C01EFD19C2}"/>
              </a:ext>
            </a:extLst>
          </p:cNvPr>
          <p:cNvPicPr>
            <a:picLocks noChangeAspect="1"/>
          </p:cNvPicPr>
          <p:nvPr/>
        </p:nvPicPr>
        <p:blipFill>
          <a:blip r:embed="rId3"/>
          <a:stretch>
            <a:fillRect/>
          </a:stretch>
        </p:blipFill>
        <p:spPr>
          <a:xfrm>
            <a:off x="0" y="62424"/>
            <a:ext cx="12192000" cy="6733152"/>
          </a:xfrm>
          <a:prstGeom prst="rect">
            <a:avLst/>
          </a:prstGeom>
        </p:spPr>
      </p:pic>
      <p:sp>
        <p:nvSpPr>
          <p:cNvPr id="2" name="Title 1">
            <a:extLst>
              <a:ext uri="{FF2B5EF4-FFF2-40B4-BE49-F238E27FC236}">
                <a16:creationId xmlns:a16="http://schemas.microsoft.com/office/drawing/2014/main" id="{8D29FC05-D9DE-F348-BBC7-13A943410954}"/>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MY" sz="5200" cap="all">
                <a:solidFill>
                  <a:srgbClr val="FFFFFF"/>
                </a:solidFill>
              </a:rPr>
              <a:t>UNIVERSAL DISCLOSURE PROTOCOL FOR MEDIATION (UDPM)</a:t>
            </a:r>
            <a:endParaRPr lang="pt-BR" sz="5200">
              <a:solidFill>
                <a:srgbClr val="FFFFFF"/>
              </a:solidFill>
            </a:endParaRPr>
          </a:p>
        </p:txBody>
      </p:sp>
      <p:sp>
        <p:nvSpPr>
          <p:cNvPr id="3" name="Subtitle 2">
            <a:extLst>
              <a:ext uri="{FF2B5EF4-FFF2-40B4-BE49-F238E27FC236}">
                <a16:creationId xmlns:a16="http://schemas.microsoft.com/office/drawing/2014/main" id="{AF85A6D8-63FB-6F48-AF9D-989DE496B791}"/>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pt-BR" sz="2200" dirty="0">
                <a:solidFill>
                  <a:srgbClr val="FFFFFF"/>
                </a:solidFill>
              </a:rPr>
              <a:t>Alliance </a:t>
            </a:r>
            <a:r>
              <a:rPr lang="pt-BR" sz="2200" dirty="0" err="1">
                <a:solidFill>
                  <a:srgbClr val="FFFFFF"/>
                </a:solidFill>
              </a:rPr>
              <a:t>of</a:t>
            </a:r>
            <a:r>
              <a:rPr lang="pt-BR" sz="2200" dirty="0">
                <a:solidFill>
                  <a:srgbClr val="FFFFFF"/>
                </a:solidFill>
              </a:rPr>
              <a:t> </a:t>
            </a:r>
            <a:r>
              <a:rPr lang="pt-BR" sz="2200" dirty="0" err="1">
                <a:solidFill>
                  <a:srgbClr val="FFFFFF"/>
                </a:solidFill>
              </a:rPr>
              <a:t>mediators</a:t>
            </a:r>
            <a:r>
              <a:rPr lang="pt-BR" sz="2200" dirty="0">
                <a:solidFill>
                  <a:srgbClr val="FFFFFF"/>
                </a:solidFill>
              </a:rPr>
              <a:t> for Universal </a:t>
            </a:r>
            <a:r>
              <a:rPr lang="pt-BR" sz="2200" dirty="0" err="1">
                <a:solidFill>
                  <a:srgbClr val="FFFFFF"/>
                </a:solidFill>
              </a:rPr>
              <a:t>Disclosure</a:t>
            </a:r>
            <a:endParaRPr lang="pt-BR" sz="2200" dirty="0">
              <a:solidFill>
                <a:srgbClr val="FFFFFF"/>
              </a:solidFill>
            </a:endParaRPr>
          </a:p>
          <a:p>
            <a:pPr rtl="0"/>
            <a:endParaRPr lang="pt-BR" sz="2200" dirty="0">
              <a:solidFill>
                <a:srgbClr val="FFFFFF"/>
              </a:solidFill>
            </a:endParaRPr>
          </a:p>
          <a:p>
            <a:r>
              <a:rPr lang="pt-BR" sz="2200" b="1" dirty="0" err="1">
                <a:solidFill>
                  <a:srgbClr val="FFFFFF"/>
                </a:solidFill>
              </a:rPr>
              <a:t>Helping</a:t>
            </a:r>
            <a:r>
              <a:rPr lang="pt-BR" sz="2200" b="1" dirty="0">
                <a:solidFill>
                  <a:srgbClr val="FFFFFF"/>
                </a:solidFill>
              </a:rPr>
              <a:t> </a:t>
            </a:r>
            <a:r>
              <a:rPr lang="pt-BR" sz="2200" b="1" dirty="0" err="1">
                <a:solidFill>
                  <a:srgbClr val="FFFFFF"/>
                </a:solidFill>
              </a:rPr>
              <a:t>make</a:t>
            </a:r>
            <a:r>
              <a:rPr lang="pt-BR" sz="2200" b="1" dirty="0">
                <a:solidFill>
                  <a:srgbClr val="FFFFFF"/>
                </a:solidFill>
              </a:rPr>
              <a:t> </a:t>
            </a:r>
            <a:r>
              <a:rPr lang="pt-BR" sz="2200" b="1" dirty="0" err="1">
                <a:solidFill>
                  <a:srgbClr val="FFFFFF"/>
                </a:solidFill>
              </a:rPr>
              <a:t>mediation</a:t>
            </a:r>
            <a:r>
              <a:rPr lang="pt-BR" sz="2200" b="1" dirty="0">
                <a:solidFill>
                  <a:srgbClr val="FFFFFF"/>
                </a:solidFill>
              </a:rPr>
              <a:t> </a:t>
            </a:r>
            <a:r>
              <a:rPr lang="pt-BR" sz="2200" b="1" dirty="0" err="1">
                <a:solidFill>
                  <a:srgbClr val="FFFFFF"/>
                </a:solidFill>
              </a:rPr>
              <a:t>mainstream</a:t>
            </a:r>
            <a:endParaRPr lang="pt-BR" sz="2200" b="1" dirty="0">
              <a:solidFill>
                <a:srgbClr val="FFFFFF"/>
              </a:solidFill>
            </a:endParaRPr>
          </a:p>
        </p:txBody>
      </p:sp>
    </p:spTree>
    <p:extLst>
      <p:ext uri="{BB962C8B-B14F-4D97-AF65-F5344CB8AC3E}">
        <p14:creationId xmlns:p14="http://schemas.microsoft.com/office/powerpoint/2010/main" val="1093059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54313-8A46-734E-B3DE-2EAD05B41D6D}"/>
              </a:ext>
            </a:extLst>
          </p:cNvPr>
          <p:cNvSpPr>
            <a:spLocks noGrp="1"/>
          </p:cNvSpPr>
          <p:nvPr>
            <p:ph type="title"/>
          </p:nvPr>
        </p:nvSpPr>
        <p:spPr/>
        <p:txBody>
          <a:bodyPr/>
          <a:lstStyle/>
          <a:p>
            <a:r>
              <a:rPr lang="pt-BR"/>
              <a:t>Points </a:t>
            </a:r>
            <a:r>
              <a:rPr lang="pt-BR" err="1"/>
              <a:t>of</a:t>
            </a:r>
            <a:r>
              <a:rPr lang="pt-BR"/>
              <a:t> consensus </a:t>
            </a:r>
            <a:r>
              <a:rPr lang="pt-BR" err="1"/>
              <a:t>of</a:t>
            </a:r>
            <a:r>
              <a:rPr lang="pt-BR"/>
              <a:t> </a:t>
            </a:r>
            <a:r>
              <a:rPr lang="pt-BR" err="1"/>
              <a:t>the</a:t>
            </a:r>
            <a:r>
              <a:rPr lang="pt-BR"/>
              <a:t> </a:t>
            </a:r>
            <a:r>
              <a:rPr lang="pt-BR" err="1"/>
              <a:t>international</a:t>
            </a:r>
            <a:r>
              <a:rPr lang="pt-BR"/>
              <a:t> UDPM </a:t>
            </a:r>
            <a:r>
              <a:rPr lang="pt-BR" err="1"/>
              <a:t>working</a:t>
            </a:r>
            <a:r>
              <a:rPr lang="pt-BR"/>
              <a:t> </a:t>
            </a:r>
            <a:r>
              <a:rPr lang="pt-BR" err="1"/>
              <a:t>groups</a:t>
            </a:r>
            <a:endParaRPr lang="pt-BR"/>
          </a:p>
        </p:txBody>
      </p:sp>
      <p:graphicFrame>
        <p:nvGraphicFramePr>
          <p:cNvPr id="7" name="Content Placeholder 2">
            <a:extLst>
              <a:ext uri="{FF2B5EF4-FFF2-40B4-BE49-F238E27FC236}">
                <a16:creationId xmlns:a16="http://schemas.microsoft.com/office/drawing/2014/main" id="{D03D1ECB-CB2D-4A14-9C26-2902985221CC}"/>
              </a:ext>
            </a:extLst>
          </p:cNvPr>
          <p:cNvGraphicFramePr>
            <a:graphicFrameLocks noGrp="1"/>
          </p:cNvGraphicFramePr>
          <p:nvPr>
            <p:ph idx="1"/>
            <p:extLst>
              <p:ext uri="{D42A27DB-BD31-4B8C-83A1-F6EECF244321}">
                <p14:modId xmlns:p14="http://schemas.microsoft.com/office/powerpoint/2010/main" val="525418328"/>
              </p:ext>
            </p:extLst>
          </p:nvPr>
        </p:nvGraphicFramePr>
        <p:xfrm>
          <a:off x="838200" y="1825625"/>
          <a:ext cx="10515600" cy="466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59941446-6D1E-124F-9795-2E6B851D0C28}"/>
              </a:ext>
            </a:extLst>
          </p:cNvPr>
          <p:cNvSpPr txBox="1"/>
          <p:nvPr/>
        </p:nvSpPr>
        <p:spPr>
          <a:xfrm>
            <a:off x="838200" y="6488668"/>
            <a:ext cx="1640129" cy="369332"/>
          </a:xfrm>
          <a:prstGeom prst="rect">
            <a:avLst/>
          </a:prstGeom>
          <a:noFill/>
        </p:spPr>
        <p:txBody>
          <a:bodyPr wrap="none" rtlCol="0">
            <a:spAutoFit/>
          </a:bodyPr>
          <a:lstStyle/>
          <a:p>
            <a:r>
              <a:rPr lang="pt-BR" dirty="0" err="1"/>
              <a:t>www.udpm.org</a:t>
            </a:r>
            <a:endParaRPr lang="pt-BR" dirty="0"/>
          </a:p>
        </p:txBody>
      </p:sp>
    </p:spTree>
    <p:extLst>
      <p:ext uri="{BB962C8B-B14F-4D97-AF65-F5344CB8AC3E}">
        <p14:creationId xmlns:p14="http://schemas.microsoft.com/office/powerpoint/2010/main" val="1670304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9A36B-6BA2-3742-AD5F-7012F5E1C12A}"/>
              </a:ext>
            </a:extLst>
          </p:cNvPr>
          <p:cNvSpPr>
            <a:spLocks noGrp="1"/>
          </p:cNvSpPr>
          <p:nvPr>
            <p:ph type="title"/>
          </p:nvPr>
        </p:nvSpPr>
        <p:spPr>
          <a:xfrm>
            <a:off x="838200" y="365125"/>
            <a:ext cx="10515600" cy="1325563"/>
          </a:xfrm>
        </p:spPr>
        <p:txBody>
          <a:bodyPr>
            <a:normAutofit/>
          </a:bodyPr>
          <a:lstStyle/>
          <a:p>
            <a:r>
              <a:rPr lang="en-US" sz="4300"/>
              <a:t>How is the UDPM different from a Code of Conduct?</a:t>
            </a:r>
          </a:p>
        </p:txBody>
      </p:sp>
      <p:graphicFrame>
        <p:nvGraphicFramePr>
          <p:cNvPr id="5" name="Content Placeholder 4">
            <a:extLst>
              <a:ext uri="{FF2B5EF4-FFF2-40B4-BE49-F238E27FC236}">
                <a16:creationId xmlns:a16="http://schemas.microsoft.com/office/drawing/2014/main" id="{AFC5FABF-40F1-2042-9BC1-FE811E76A1BD}"/>
              </a:ext>
            </a:extLst>
          </p:cNvPr>
          <p:cNvGraphicFramePr>
            <a:graphicFrameLocks noGrp="1"/>
          </p:cNvGraphicFramePr>
          <p:nvPr>
            <p:ph idx="1"/>
            <p:extLst>
              <p:ext uri="{D42A27DB-BD31-4B8C-83A1-F6EECF244321}">
                <p14:modId xmlns:p14="http://schemas.microsoft.com/office/powerpoint/2010/main" val="1586904115"/>
              </p:ext>
            </p:extLst>
          </p:nvPr>
        </p:nvGraphicFramePr>
        <p:xfrm>
          <a:off x="1234783" y="2438400"/>
          <a:ext cx="9722436" cy="3971885"/>
        </p:xfrm>
        <a:graphic>
          <a:graphicData uri="http://schemas.openxmlformats.org/drawingml/2006/table">
            <a:tbl>
              <a:tblPr firstRow="1" bandRow="1"/>
              <a:tblGrid>
                <a:gridCol w="1401306">
                  <a:extLst>
                    <a:ext uri="{9D8B030D-6E8A-4147-A177-3AD203B41FA5}">
                      <a16:colId xmlns:a16="http://schemas.microsoft.com/office/drawing/2014/main" val="1721463659"/>
                    </a:ext>
                  </a:extLst>
                </a:gridCol>
                <a:gridCol w="4015429">
                  <a:extLst>
                    <a:ext uri="{9D8B030D-6E8A-4147-A177-3AD203B41FA5}">
                      <a16:colId xmlns:a16="http://schemas.microsoft.com/office/drawing/2014/main" val="2916423767"/>
                    </a:ext>
                  </a:extLst>
                </a:gridCol>
                <a:gridCol w="4305701">
                  <a:extLst>
                    <a:ext uri="{9D8B030D-6E8A-4147-A177-3AD203B41FA5}">
                      <a16:colId xmlns:a16="http://schemas.microsoft.com/office/drawing/2014/main" val="4179615740"/>
                    </a:ext>
                  </a:extLst>
                </a:gridCol>
              </a:tblGrid>
              <a:tr h="557265">
                <a:tc>
                  <a:txBody>
                    <a:bodyPr/>
                    <a:lstStyle/>
                    <a:p>
                      <a:pPr algn="ctr" fontAlgn="ctr">
                        <a:spcBef>
                          <a:spcPts val="0"/>
                        </a:spcBef>
                        <a:spcAft>
                          <a:spcPts val="0"/>
                        </a:spcAft>
                      </a:pPr>
                      <a:endParaRPr lang="en-MY" sz="2500" b="0" i="0" u="none" strike="noStrike">
                        <a:solidFill>
                          <a:schemeClr val="tx1"/>
                        </a:solidFill>
                        <a:effectLst/>
                        <a:latin typeface="+mn-lt"/>
                      </a:endParaRPr>
                    </a:p>
                  </a:txBody>
                  <a:tcPr marL="13344" marR="13344" marT="13344" marB="0" anchor="ctr">
                    <a:lnL>
                      <a:noFill/>
                    </a:lnL>
                    <a:lnR>
                      <a:noFill/>
                    </a:lnR>
                    <a:lnT>
                      <a:noFill/>
                    </a:lnT>
                    <a:lnB>
                      <a:noFill/>
                    </a:lnB>
                    <a:solidFill>
                      <a:schemeClr val="accent1"/>
                    </a:solidFill>
                  </a:tcPr>
                </a:tc>
                <a:tc>
                  <a:txBody>
                    <a:bodyPr/>
                    <a:lstStyle/>
                    <a:p>
                      <a:pPr algn="ctr" fontAlgn="ctr">
                        <a:spcBef>
                          <a:spcPts val="0"/>
                        </a:spcBef>
                        <a:spcAft>
                          <a:spcPts val="0"/>
                        </a:spcAft>
                      </a:pPr>
                      <a:r>
                        <a:rPr lang="en-MY" sz="1700" b="1" i="0" u="none" strike="noStrike">
                          <a:solidFill>
                            <a:schemeClr val="bg1"/>
                          </a:solidFill>
                          <a:effectLst/>
                          <a:latin typeface="+mn-lt"/>
                        </a:rPr>
                        <a:t>Code of Conduct</a:t>
                      </a:r>
                      <a:endParaRPr lang="en-MY" sz="2500" b="0" i="0" u="none" strike="noStrike">
                        <a:solidFill>
                          <a:schemeClr val="bg1"/>
                        </a:solidFill>
                        <a:effectLst/>
                        <a:latin typeface="+mn-lt"/>
                      </a:endParaRPr>
                    </a:p>
                  </a:txBody>
                  <a:tcPr marL="13344" marR="13344" marT="13344" marB="0" anchor="ctr">
                    <a:lnL>
                      <a:noFill/>
                    </a:lnL>
                    <a:lnR>
                      <a:noFill/>
                    </a:lnR>
                    <a:lnT>
                      <a:noFill/>
                    </a:lnT>
                    <a:lnB>
                      <a:noFill/>
                    </a:lnB>
                    <a:solidFill>
                      <a:schemeClr val="accent1"/>
                    </a:solidFill>
                  </a:tcPr>
                </a:tc>
                <a:tc>
                  <a:txBody>
                    <a:bodyPr/>
                    <a:lstStyle/>
                    <a:p>
                      <a:pPr algn="ctr" fontAlgn="ctr">
                        <a:spcBef>
                          <a:spcPts val="0"/>
                        </a:spcBef>
                        <a:spcAft>
                          <a:spcPts val="0"/>
                        </a:spcAft>
                      </a:pPr>
                      <a:r>
                        <a:rPr lang="en-MY" sz="1700" b="1" i="0" u="none" strike="noStrike">
                          <a:solidFill>
                            <a:schemeClr val="bg1"/>
                          </a:solidFill>
                          <a:effectLst/>
                          <a:latin typeface="+mn-lt"/>
                        </a:rPr>
                        <a:t>Universal Disclosure Protocol for Mediation</a:t>
                      </a:r>
                    </a:p>
                    <a:p>
                      <a:pPr algn="ctr" fontAlgn="ctr">
                        <a:spcBef>
                          <a:spcPts val="0"/>
                        </a:spcBef>
                        <a:spcAft>
                          <a:spcPts val="0"/>
                        </a:spcAft>
                      </a:pPr>
                      <a:r>
                        <a:rPr lang="en-MY" sz="1700" b="1" i="0" u="none" strike="noStrike">
                          <a:solidFill>
                            <a:schemeClr val="bg1"/>
                          </a:solidFill>
                          <a:effectLst/>
                          <a:latin typeface="+mn-lt"/>
                        </a:rPr>
                        <a:t>UDPM</a:t>
                      </a:r>
                      <a:endParaRPr lang="en-MY" sz="2500" b="0" i="0" u="none" strike="noStrike">
                        <a:solidFill>
                          <a:schemeClr val="bg1"/>
                        </a:solidFill>
                        <a:effectLst/>
                        <a:latin typeface="+mn-lt"/>
                      </a:endParaRPr>
                    </a:p>
                  </a:txBody>
                  <a:tcPr marL="13344" marR="13344" marT="13344" marB="0" anchor="ctr">
                    <a:lnL>
                      <a:noFill/>
                    </a:lnL>
                    <a:lnR>
                      <a:noFill/>
                    </a:lnR>
                    <a:lnT>
                      <a:noFill/>
                    </a:lnT>
                    <a:lnB>
                      <a:noFill/>
                    </a:lnB>
                    <a:solidFill>
                      <a:schemeClr val="accent1"/>
                    </a:solidFill>
                  </a:tcPr>
                </a:tc>
                <a:extLst>
                  <a:ext uri="{0D108BD9-81ED-4DB2-BD59-A6C34878D82A}">
                    <a16:rowId xmlns:a16="http://schemas.microsoft.com/office/drawing/2014/main" val="202740406"/>
                  </a:ext>
                </a:extLst>
              </a:tr>
              <a:tr h="1397748">
                <a:tc>
                  <a:txBody>
                    <a:bodyPr/>
                    <a:lstStyle/>
                    <a:p>
                      <a:pPr algn="l" fontAlgn="ctr">
                        <a:spcBef>
                          <a:spcPts val="0"/>
                        </a:spcBef>
                        <a:spcAft>
                          <a:spcPts val="0"/>
                        </a:spcAft>
                      </a:pPr>
                      <a:r>
                        <a:rPr lang="en-MY" sz="1700" b="1" i="0" u="none" strike="noStrike">
                          <a:solidFill>
                            <a:schemeClr val="tx1"/>
                          </a:solidFill>
                          <a:effectLst/>
                          <a:latin typeface="+mn-lt"/>
                        </a:rPr>
                        <a:t>Mission</a:t>
                      </a:r>
                    </a:p>
                  </a:txBody>
                  <a:tcPr marL="94870" marR="94870" marT="47435" marB="47435" anchor="ctr">
                    <a:lnL>
                      <a:noFill/>
                    </a:lnL>
                    <a:lnR>
                      <a:noFill/>
                    </a:lnR>
                    <a:lnT>
                      <a:noFill/>
                    </a:lnT>
                    <a:lnB>
                      <a:noFill/>
                    </a:lnB>
                  </a:tcPr>
                </a:tc>
                <a:tc>
                  <a:txBody>
                    <a:bodyPr/>
                    <a:lstStyle/>
                    <a:p>
                      <a:pPr algn="l" fontAlgn="ctr">
                        <a:spcBef>
                          <a:spcPts val="0"/>
                        </a:spcBef>
                        <a:spcAft>
                          <a:spcPts val="0"/>
                        </a:spcAft>
                      </a:pPr>
                      <a:r>
                        <a:rPr lang="en-MY" sz="1700" b="0" i="0" u="none" strike="noStrike">
                          <a:solidFill>
                            <a:schemeClr val="tx1"/>
                          </a:solidFill>
                          <a:effectLst/>
                          <a:latin typeface="+mn-lt"/>
                        </a:rPr>
                        <a:t>Sets out an expectation about the conduct of practitioners who call themselves mediators</a:t>
                      </a:r>
                      <a:endParaRPr lang="en-MY" sz="2500" b="0" i="0" u="none" strike="noStrike">
                        <a:solidFill>
                          <a:schemeClr val="tx1"/>
                        </a:solidFill>
                        <a:effectLst/>
                        <a:latin typeface="+mn-lt"/>
                      </a:endParaRPr>
                    </a:p>
                  </a:txBody>
                  <a:tcPr marL="94870" marR="94870" marT="47435" marB="47435" anchor="ctr">
                    <a:lnL>
                      <a:noFill/>
                    </a:lnL>
                    <a:lnR>
                      <a:noFill/>
                    </a:lnR>
                    <a:lnT>
                      <a:noFill/>
                    </a:lnT>
                    <a:lnB>
                      <a:noFill/>
                    </a:lnB>
                  </a:tcPr>
                </a:tc>
                <a:tc>
                  <a:txBody>
                    <a:bodyPr/>
                    <a:lstStyle/>
                    <a:p>
                      <a:pPr algn="l" fontAlgn="ctr">
                        <a:spcBef>
                          <a:spcPts val="0"/>
                        </a:spcBef>
                        <a:spcAft>
                          <a:spcPts val="0"/>
                        </a:spcAft>
                      </a:pPr>
                      <a:r>
                        <a:rPr lang="en-MY" sz="1700" b="1" i="0" u="none" strike="noStrike">
                          <a:solidFill>
                            <a:schemeClr val="tx1"/>
                          </a:solidFill>
                          <a:effectLst/>
                          <a:latin typeface="+mn-lt"/>
                        </a:rPr>
                        <a:t>Makes certain </a:t>
                      </a:r>
                      <a:r>
                        <a:rPr lang="en-MY" sz="1700" b="0" i="0" u="none" strike="noStrike">
                          <a:solidFill>
                            <a:schemeClr val="tx1"/>
                          </a:solidFill>
                          <a:effectLst/>
                          <a:latin typeface="+mn-lt"/>
                        </a:rPr>
                        <a:t>that </a:t>
                      </a:r>
                      <a:r>
                        <a:rPr lang="en-MY" sz="1700" b="1" i="0" u="none" strike="noStrike">
                          <a:solidFill>
                            <a:schemeClr val="tx1"/>
                          </a:solidFill>
                          <a:effectLst/>
                          <a:latin typeface="+mn-lt"/>
                        </a:rPr>
                        <a:t>the first thing that mediators will do </a:t>
                      </a:r>
                      <a:r>
                        <a:rPr lang="en-MY" sz="1700" b="0" i="0" u="none" strike="noStrike">
                          <a:solidFill>
                            <a:schemeClr val="tx1"/>
                          </a:solidFill>
                          <a:effectLst/>
                          <a:latin typeface="+mn-lt"/>
                        </a:rPr>
                        <a:t>is to disclose a </a:t>
                      </a:r>
                      <a:r>
                        <a:rPr lang="en-MY" sz="1700" b="1" i="0" u="none" strike="noStrike">
                          <a:solidFill>
                            <a:schemeClr val="tx1"/>
                          </a:solidFill>
                          <a:effectLst/>
                          <a:latin typeface="+mn-lt"/>
                        </a:rPr>
                        <a:t>uniform set of information </a:t>
                      </a:r>
                      <a:r>
                        <a:rPr lang="en-MY" sz="1700" b="0" i="0" u="none" strike="noStrike">
                          <a:solidFill>
                            <a:schemeClr val="tx1"/>
                          </a:solidFill>
                          <a:effectLst/>
                          <a:latin typeface="+mn-lt"/>
                        </a:rPr>
                        <a:t>that will </a:t>
                      </a:r>
                      <a:r>
                        <a:rPr lang="en-MY" sz="1700" b="1" i="0" u="none" strike="noStrike">
                          <a:solidFill>
                            <a:schemeClr val="tx1"/>
                          </a:solidFill>
                          <a:effectLst/>
                          <a:latin typeface="+mn-lt"/>
                        </a:rPr>
                        <a:t>allow and guarantee parties’ self-determination</a:t>
                      </a:r>
                      <a:endParaRPr lang="en-MY" sz="2500" b="1" i="0" u="none" strike="noStrike">
                        <a:solidFill>
                          <a:schemeClr val="tx1"/>
                        </a:solidFill>
                        <a:effectLst/>
                        <a:latin typeface="+mn-lt"/>
                      </a:endParaRPr>
                    </a:p>
                  </a:txBody>
                  <a:tcPr marL="94870" marR="94870" marT="47435" marB="47435" anchor="ctr">
                    <a:lnL>
                      <a:noFill/>
                    </a:lnL>
                    <a:lnR>
                      <a:noFill/>
                    </a:lnR>
                    <a:lnT>
                      <a:noFill/>
                    </a:lnT>
                    <a:lnB>
                      <a:noFill/>
                    </a:lnB>
                  </a:tcPr>
                </a:tc>
                <a:extLst>
                  <a:ext uri="{0D108BD9-81ED-4DB2-BD59-A6C34878D82A}">
                    <a16:rowId xmlns:a16="http://schemas.microsoft.com/office/drawing/2014/main" val="2289691522"/>
                  </a:ext>
                </a:extLst>
              </a:tr>
              <a:tr h="638790">
                <a:tc>
                  <a:txBody>
                    <a:bodyPr/>
                    <a:lstStyle/>
                    <a:p>
                      <a:pPr algn="l" fontAlgn="ctr">
                        <a:spcBef>
                          <a:spcPts val="0"/>
                        </a:spcBef>
                        <a:spcAft>
                          <a:spcPts val="0"/>
                        </a:spcAft>
                      </a:pPr>
                      <a:r>
                        <a:rPr lang="en-MY" sz="1700" b="1" i="0" u="none" strike="noStrike">
                          <a:solidFill>
                            <a:schemeClr val="tx1"/>
                          </a:solidFill>
                          <a:effectLst/>
                          <a:latin typeface="+mn-lt"/>
                        </a:rPr>
                        <a:t>Contents</a:t>
                      </a:r>
                    </a:p>
                  </a:txBody>
                  <a:tcPr marL="94870" marR="94870" marT="47435" marB="47435" anchor="ctr">
                    <a:lnL>
                      <a:noFill/>
                    </a:lnL>
                    <a:lnR>
                      <a:noFill/>
                    </a:lnR>
                    <a:lnT>
                      <a:noFill/>
                    </a:lnT>
                    <a:lnB>
                      <a:noFill/>
                    </a:lnB>
                  </a:tcPr>
                </a:tc>
                <a:tc>
                  <a:txBody>
                    <a:bodyPr/>
                    <a:lstStyle/>
                    <a:p>
                      <a:pPr algn="l" fontAlgn="ctr">
                        <a:spcBef>
                          <a:spcPts val="0"/>
                        </a:spcBef>
                        <a:spcAft>
                          <a:spcPts val="0"/>
                        </a:spcAft>
                      </a:pPr>
                      <a:r>
                        <a:rPr lang="en-MY" sz="1700" b="0" i="0" u="none" strike="noStrike">
                          <a:solidFill>
                            <a:schemeClr val="tx1"/>
                          </a:solidFill>
                          <a:effectLst/>
                          <a:latin typeface="+mn-lt"/>
                        </a:rPr>
                        <a:t>Guidelines about the minimum standard of appropriate behaviour</a:t>
                      </a:r>
                      <a:endParaRPr lang="en-MY" sz="2500" b="0" i="0" u="none" strike="noStrike">
                        <a:solidFill>
                          <a:schemeClr val="tx1"/>
                        </a:solidFill>
                        <a:effectLst/>
                        <a:latin typeface="+mn-lt"/>
                      </a:endParaRPr>
                    </a:p>
                  </a:txBody>
                  <a:tcPr marL="94870" marR="94870" marT="47435" marB="47435" anchor="ctr">
                    <a:lnL>
                      <a:noFill/>
                    </a:lnL>
                    <a:lnR>
                      <a:noFill/>
                    </a:lnR>
                    <a:lnT>
                      <a:noFill/>
                    </a:lnT>
                    <a:lnB>
                      <a:noFill/>
                    </a:lnB>
                  </a:tcPr>
                </a:tc>
                <a:tc>
                  <a:txBody>
                    <a:bodyPr/>
                    <a:lstStyle/>
                    <a:p>
                      <a:pPr algn="l" fontAlgn="ctr">
                        <a:spcBef>
                          <a:spcPts val="0"/>
                        </a:spcBef>
                        <a:spcAft>
                          <a:spcPts val="0"/>
                        </a:spcAft>
                      </a:pPr>
                      <a:r>
                        <a:rPr lang="en-MY" sz="1700" b="1" i="0" u="none" strike="noStrike">
                          <a:solidFill>
                            <a:schemeClr val="tx1"/>
                          </a:solidFill>
                          <a:effectLst/>
                          <a:latin typeface="+mn-lt"/>
                        </a:rPr>
                        <a:t>Makes certain </a:t>
                      </a:r>
                      <a:r>
                        <a:rPr lang="en-MY" sz="1700" b="0" i="0" u="none" strike="noStrike">
                          <a:solidFill>
                            <a:schemeClr val="tx1"/>
                          </a:solidFill>
                          <a:effectLst/>
                          <a:latin typeface="+mn-lt"/>
                        </a:rPr>
                        <a:t>a </a:t>
                      </a:r>
                      <a:r>
                        <a:rPr lang="en-MY" sz="1700" b="1" i="0" u="none" strike="noStrike">
                          <a:solidFill>
                            <a:schemeClr val="tx1"/>
                          </a:solidFill>
                          <a:effectLst/>
                          <a:latin typeface="+mn-lt"/>
                        </a:rPr>
                        <a:t>minimum standard of disclosure about behaviours and process co-created by the mediator and parties</a:t>
                      </a:r>
                      <a:endParaRPr lang="en-MY" sz="2500" b="1" i="0" u="none" strike="noStrike">
                        <a:solidFill>
                          <a:schemeClr val="tx1"/>
                        </a:solidFill>
                        <a:effectLst/>
                        <a:latin typeface="+mn-lt"/>
                      </a:endParaRPr>
                    </a:p>
                  </a:txBody>
                  <a:tcPr marL="94870" marR="94870" marT="47435" marB="47435" anchor="ctr">
                    <a:lnL>
                      <a:noFill/>
                    </a:lnL>
                    <a:lnR>
                      <a:noFill/>
                    </a:lnR>
                    <a:lnT>
                      <a:noFill/>
                    </a:lnT>
                    <a:lnB>
                      <a:noFill/>
                    </a:lnB>
                  </a:tcPr>
                </a:tc>
                <a:extLst>
                  <a:ext uri="{0D108BD9-81ED-4DB2-BD59-A6C34878D82A}">
                    <a16:rowId xmlns:a16="http://schemas.microsoft.com/office/drawing/2014/main" val="3012056093"/>
                  </a:ext>
                </a:extLst>
              </a:tr>
              <a:tr h="1144762">
                <a:tc>
                  <a:txBody>
                    <a:bodyPr/>
                    <a:lstStyle/>
                    <a:p>
                      <a:pPr algn="l" fontAlgn="ctr">
                        <a:spcBef>
                          <a:spcPts val="0"/>
                        </a:spcBef>
                        <a:spcAft>
                          <a:spcPts val="0"/>
                        </a:spcAft>
                      </a:pPr>
                      <a:r>
                        <a:rPr lang="en-MY" sz="1700" b="1" i="0" u="none" strike="noStrike">
                          <a:solidFill>
                            <a:schemeClr val="tx1"/>
                          </a:solidFill>
                          <a:effectLst/>
                          <a:latin typeface="+mn-lt"/>
                        </a:rPr>
                        <a:t>Basis</a:t>
                      </a:r>
                    </a:p>
                  </a:txBody>
                  <a:tcPr marL="94870" marR="94870" marT="47435" marB="47435" anchor="ctr">
                    <a:lnL>
                      <a:noFill/>
                    </a:lnL>
                    <a:lnR>
                      <a:noFill/>
                    </a:lnR>
                    <a:lnT>
                      <a:noFill/>
                    </a:lnT>
                    <a:lnB>
                      <a:noFill/>
                    </a:lnB>
                  </a:tcPr>
                </a:tc>
                <a:tc>
                  <a:txBody>
                    <a:bodyPr/>
                    <a:lstStyle/>
                    <a:p>
                      <a:pPr algn="l" fontAlgn="ctr">
                        <a:spcBef>
                          <a:spcPts val="0"/>
                        </a:spcBef>
                        <a:spcAft>
                          <a:spcPts val="0"/>
                        </a:spcAft>
                      </a:pPr>
                      <a:r>
                        <a:rPr lang="en-MY" sz="1700" b="0" i="0" u="none" strike="noStrike">
                          <a:solidFill>
                            <a:schemeClr val="tx1"/>
                          </a:solidFill>
                          <a:effectLst/>
                          <a:latin typeface="+mn-lt"/>
                        </a:rPr>
                        <a:t>Draws on Ethical </a:t>
                      </a:r>
                      <a:r>
                        <a:rPr lang="en-MY" sz="1700" b="0" i="0" u="none" strike="noStrike" kern="1200">
                          <a:solidFill>
                            <a:schemeClr val="tx1"/>
                          </a:solidFill>
                          <a:effectLst/>
                          <a:latin typeface="+mn-lt"/>
                          <a:ea typeface="+mn-ea"/>
                          <a:cs typeface="+mn-cs"/>
                        </a:rPr>
                        <a:t>principles</a:t>
                      </a:r>
                      <a:r>
                        <a:rPr lang="en-MY" sz="1700" b="0" i="0" u="none" strike="noStrike">
                          <a:solidFill>
                            <a:schemeClr val="tx1"/>
                          </a:solidFill>
                          <a:effectLst/>
                          <a:latin typeface="+mn-lt"/>
                        </a:rPr>
                        <a:t> prescribing standards of behaviour for mediators</a:t>
                      </a:r>
                      <a:endParaRPr lang="en-MY" sz="2500" b="0" i="0" u="none" strike="noStrike">
                        <a:solidFill>
                          <a:schemeClr val="tx1"/>
                        </a:solidFill>
                        <a:effectLst/>
                        <a:latin typeface="+mn-lt"/>
                      </a:endParaRPr>
                    </a:p>
                  </a:txBody>
                  <a:tcPr marL="94870" marR="94870" marT="47435" marB="47435" anchor="ctr">
                    <a:lnL>
                      <a:noFill/>
                    </a:lnL>
                    <a:lnR>
                      <a:noFill/>
                    </a:lnR>
                    <a:lnT>
                      <a:noFill/>
                    </a:lnT>
                    <a:lnB>
                      <a:noFill/>
                    </a:lnB>
                  </a:tcPr>
                </a:tc>
                <a:tc>
                  <a:txBody>
                    <a:bodyPr/>
                    <a:lstStyle/>
                    <a:p>
                      <a:pPr algn="l" fontAlgn="ctr">
                        <a:spcBef>
                          <a:spcPts val="0"/>
                        </a:spcBef>
                        <a:spcAft>
                          <a:spcPts val="0"/>
                        </a:spcAft>
                      </a:pPr>
                      <a:r>
                        <a:rPr lang="en-MY" sz="1700" b="0" i="0" u="none" strike="noStrike">
                          <a:solidFill>
                            <a:schemeClr val="tx1"/>
                          </a:solidFill>
                          <a:effectLst/>
                          <a:latin typeface="+mn-lt"/>
                        </a:rPr>
                        <a:t>Draws on the Ethical </a:t>
                      </a:r>
                      <a:r>
                        <a:rPr lang="en-MY" sz="1700" b="0" i="0" u="none" strike="noStrike" kern="1200">
                          <a:solidFill>
                            <a:schemeClr val="tx1"/>
                          </a:solidFill>
                          <a:effectLst/>
                          <a:latin typeface="+mn-lt"/>
                          <a:ea typeface="+mn-ea"/>
                          <a:cs typeface="+mn-cs"/>
                        </a:rPr>
                        <a:t>principle</a:t>
                      </a:r>
                      <a:r>
                        <a:rPr lang="en-MY" sz="1700" b="0" i="0" u="none" strike="noStrike">
                          <a:solidFill>
                            <a:schemeClr val="tx1"/>
                          </a:solidFill>
                          <a:effectLst/>
                          <a:latin typeface="+mn-lt"/>
                        </a:rPr>
                        <a:t> of </a:t>
                      </a:r>
                      <a:r>
                        <a:rPr lang="en-MY" sz="1700" b="1" i="0" u="none" strike="noStrike">
                          <a:solidFill>
                            <a:schemeClr val="tx1"/>
                          </a:solidFill>
                          <a:effectLst/>
                          <a:latin typeface="+mn-lt"/>
                        </a:rPr>
                        <a:t>Self Determination</a:t>
                      </a:r>
                      <a:endParaRPr lang="en-MY" sz="2500" b="1" i="0" u="none" strike="noStrike">
                        <a:solidFill>
                          <a:schemeClr val="tx1"/>
                        </a:solidFill>
                        <a:effectLst/>
                        <a:latin typeface="+mn-lt"/>
                      </a:endParaRPr>
                    </a:p>
                  </a:txBody>
                  <a:tcPr marL="94870" marR="94870" marT="47435" marB="47435" anchor="ctr">
                    <a:lnL>
                      <a:noFill/>
                    </a:lnL>
                    <a:lnR>
                      <a:noFill/>
                    </a:lnR>
                    <a:lnT>
                      <a:noFill/>
                    </a:lnT>
                    <a:lnB>
                      <a:noFill/>
                    </a:lnB>
                  </a:tcPr>
                </a:tc>
                <a:extLst>
                  <a:ext uri="{0D108BD9-81ED-4DB2-BD59-A6C34878D82A}">
                    <a16:rowId xmlns:a16="http://schemas.microsoft.com/office/drawing/2014/main" val="2398632952"/>
                  </a:ext>
                </a:extLst>
              </a:tr>
            </a:tbl>
          </a:graphicData>
        </a:graphic>
      </p:graphicFrame>
      <p:sp>
        <p:nvSpPr>
          <p:cNvPr id="4" name="TextBox 3">
            <a:extLst>
              <a:ext uri="{FF2B5EF4-FFF2-40B4-BE49-F238E27FC236}">
                <a16:creationId xmlns:a16="http://schemas.microsoft.com/office/drawing/2014/main" id="{E216159A-7C7E-D141-A41C-8370BDC8009F}"/>
              </a:ext>
            </a:extLst>
          </p:cNvPr>
          <p:cNvSpPr txBox="1"/>
          <p:nvPr/>
        </p:nvSpPr>
        <p:spPr>
          <a:xfrm>
            <a:off x="1234781" y="6308209"/>
            <a:ext cx="1640129" cy="369332"/>
          </a:xfrm>
          <a:prstGeom prst="rect">
            <a:avLst/>
          </a:prstGeom>
          <a:noFill/>
        </p:spPr>
        <p:txBody>
          <a:bodyPr wrap="none" rtlCol="0">
            <a:spAutoFit/>
          </a:bodyPr>
          <a:lstStyle/>
          <a:p>
            <a:r>
              <a:rPr lang="pt-BR" dirty="0" err="1"/>
              <a:t>www.udpm.org</a:t>
            </a:r>
            <a:endParaRPr lang="pt-BR" dirty="0"/>
          </a:p>
        </p:txBody>
      </p:sp>
    </p:spTree>
    <p:extLst>
      <p:ext uri="{BB962C8B-B14F-4D97-AF65-F5344CB8AC3E}">
        <p14:creationId xmlns:p14="http://schemas.microsoft.com/office/powerpoint/2010/main" val="2357488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854313-8A46-734E-B3DE-2EAD05B41D6D}"/>
              </a:ext>
            </a:extLst>
          </p:cNvPr>
          <p:cNvSpPr>
            <a:spLocks noGrp="1"/>
          </p:cNvSpPr>
          <p:nvPr>
            <p:ph type="title"/>
          </p:nvPr>
        </p:nvSpPr>
        <p:spPr>
          <a:xfrm>
            <a:off x="524256" y="4767072"/>
            <a:ext cx="6594189" cy="1625210"/>
          </a:xfrm>
        </p:spPr>
        <p:txBody>
          <a:bodyPr>
            <a:noAutofit/>
          </a:bodyPr>
          <a:lstStyle/>
          <a:p>
            <a:pPr algn="r"/>
            <a:r>
              <a:rPr lang="pt-BR" sz="3200">
                <a:solidFill>
                  <a:srgbClr val="FFFFFF"/>
                </a:solidFill>
              </a:rPr>
              <a:t>A </a:t>
            </a:r>
            <a:r>
              <a:rPr lang="pt-BR" sz="3200" err="1">
                <a:solidFill>
                  <a:srgbClr val="FFFFFF"/>
                </a:solidFill>
              </a:rPr>
              <a:t>step</a:t>
            </a:r>
            <a:r>
              <a:rPr lang="pt-BR" sz="3200">
                <a:solidFill>
                  <a:srgbClr val="FFFFFF"/>
                </a:solidFill>
              </a:rPr>
              <a:t> </a:t>
            </a:r>
            <a:r>
              <a:rPr lang="pt-BR" sz="3200" err="1">
                <a:solidFill>
                  <a:srgbClr val="FFFFFF"/>
                </a:solidFill>
              </a:rPr>
              <a:t>towards</a:t>
            </a:r>
            <a:r>
              <a:rPr lang="pt-BR" sz="3200">
                <a:solidFill>
                  <a:srgbClr val="FFFFFF"/>
                </a:solidFill>
              </a:rPr>
              <a:t> </a:t>
            </a:r>
            <a:r>
              <a:rPr lang="pt-BR" sz="3200" err="1">
                <a:solidFill>
                  <a:srgbClr val="FFFFFF"/>
                </a:solidFill>
              </a:rPr>
              <a:t>understanding</a:t>
            </a:r>
            <a:r>
              <a:rPr lang="pt-BR" sz="3200">
                <a:solidFill>
                  <a:srgbClr val="FFFFFF"/>
                </a:solidFill>
              </a:rPr>
              <a:t> </a:t>
            </a:r>
            <a:r>
              <a:rPr lang="pt-BR" sz="3200" err="1">
                <a:solidFill>
                  <a:srgbClr val="FFFFFF"/>
                </a:solidFill>
              </a:rPr>
              <a:t>the</a:t>
            </a:r>
            <a:r>
              <a:rPr lang="pt-BR" sz="3200">
                <a:solidFill>
                  <a:srgbClr val="FFFFFF"/>
                </a:solidFill>
              </a:rPr>
              <a:t> </a:t>
            </a:r>
            <a:r>
              <a:rPr lang="pt-BR" sz="3200" err="1">
                <a:solidFill>
                  <a:srgbClr val="FFFFFF"/>
                </a:solidFill>
              </a:rPr>
              <a:t>efficacy</a:t>
            </a:r>
            <a:r>
              <a:rPr lang="pt-BR" sz="3200">
                <a:solidFill>
                  <a:srgbClr val="FFFFFF"/>
                </a:solidFill>
              </a:rPr>
              <a:t> </a:t>
            </a:r>
            <a:r>
              <a:rPr lang="pt-BR" sz="3200" err="1">
                <a:solidFill>
                  <a:srgbClr val="FFFFFF"/>
                </a:solidFill>
              </a:rPr>
              <a:t>of</a:t>
            </a:r>
            <a:r>
              <a:rPr lang="pt-BR" sz="3200">
                <a:solidFill>
                  <a:srgbClr val="FFFFFF"/>
                </a:solidFill>
              </a:rPr>
              <a:t> </a:t>
            </a:r>
            <a:r>
              <a:rPr lang="pt-BR" sz="3200" err="1">
                <a:solidFill>
                  <a:srgbClr val="FFFFFF"/>
                </a:solidFill>
              </a:rPr>
              <a:t>mediation</a:t>
            </a:r>
            <a:r>
              <a:rPr lang="pt-BR" sz="3200">
                <a:solidFill>
                  <a:srgbClr val="FFFFFF"/>
                </a:solidFill>
              </a:rPr>
              <a:t> </a:t>
            </a:r>
            <a:r>
              <a:rPr lang="pt-BR" sz="3200" err="1">
                <a:solidFill>
                  <a:srgbClr val="FFFFFF"/>
                </a:solidFill>
              </a:rPr>
              <a:t>styles</a:t>
            </a:r>
            <a:r>
              <a:rPr lang="pt-BR" sz="3200">
                <a:solidFill>
                  <a:srgbClr val="FFFFFF"/>
                </a:solidFill>
              </a:rPr>
              <a:t>, </a:t>
            </a:r>
            <a:r>
              <a:rPr lang="pt-BR" sz="3200" err="1">
                <a:solidFill>
                  <a:srgbClr val="FFFFFF"/>
                </a:solidFill>
              </a:rPr>
              <a:t>towards</a:t>
            </a:r>
            <a:r>
              <a:rPr lang="pt-BR" sz="3200">
                <a:solidFill>
                  <a:srgbClr val="FFFFFF"/>
                </a:solidFill>
              </a:rPr>
              <a:t> a Universal </a:t>
            </a:r>
            <a:r>
              <a:rPr lang="pt-BR" sz="3200" err="1">
                <a:solidFill>
                  <a:srgbClr val="FFFFFF"/>
                </a:solidFill>
              </a:rPr>
              <a:t>Code</a:t>
            </a:r>
            <a:r>
              <a:rPr lang="pt-BR" sz="3200">
                <a:solidFill>
                  <a:srgbClr val="FFFFFF"/>
                </a:solidFill>
              </a:rPr>
              <a:t> </a:t>
            </a:r>
            <a:r>
              <a:rPr lang="pt-BR" sz="3200" err="1">
                <a:solidFill>
                  <a:srgbClr val="FFFFFF"/>
                </a:solidFill>
              </a:rPr>
              <a:t>of</a:t>
            </a:r>
            <a:r>
              <a:rPr lang="pt-BR" sz="3200">
                <a:solidFill>
                  <a:srgbClr val="FFFFFF"/>
                </a:solidFill>
              </a:rPr>
              <a:t> </a:t>
            </a:r>
            <a:r>
              <a:rPr lang="pt-BR" sz="3200" err="1">
                <a:solidFill>
                  <a:srgbClr val="FFFFFF"/>
                </a:solidFill>
              </a:rPr>
              <a:t>Conduct</a:t>
            </a:r>
            <a:endParaRPr lang="pt-BR" sz="3200">
              <a:solidFill>
                <a:srgbClr val="FFFFFF"/>
              </a:solidFill>
            </a:endParaRPr>
          </a:p>
        </p:txBody>
      </p:sp>
      <p:pic>
        <p:nvPicPr>
          <p:cNvPr id="5" name="Picture 4" descr="A person jumping in the air&#10;&#10;Description automatically generated with medium confidence">
            <a:extLst>
              <a:ext uri="{FF2B5EF4-FFF2-40B4-BE49-F238E27FC236}">
                <a16:creationId xmlns:a16="http://schemas.microsoft.com/office/drawing/2014/main" id="{B46CA174-B956-4BBF-A494-BA63FFF6BD75}"/>
              </a:ext>
            </a:extLst>
          </p:cNvPr>
          <p:cNvPicPr>
            <a:picLocks noChangeAspect="1"/>
          </p:cNvPicPr>
          <p:nvPr/>
        </p:nvPicPr>
        <p:blipFill rotWithShape="1">
          <a:blip r:embed="rId3"/>
          <a:srcRect r="1" b="12822"/>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44608FB-E14F-3D46-98E0-134DEE24AC35}"/>
              </a:ext>
            </a:extLst>
          </p:cNvPr>
          <p:cNvSpPr>
            <a:spLocks noGrp="1"/>
          </p:cNvSpPr>
          <p:nvPr>
            <p:ph idx="1"/>
          </p:nvPr>
        </p:nvSpPr>
        <p:spPr>
          <a:xfrm>
            <a:off x="8029319" y="917725"/>
            <a:ext cx="3424739" cy="4852362"/>
          </a:xfrm>
        </p:spPr>
        <p:txBody>
          <a:bodyPr anchor="ctr">
            <a:normAutofit/>
          </a:bodyPr>
          <a:lstStyle/>
          <a:p>
            <a:endParaRPr lang="pt-BR" sz="2000">
              <a:solidFill>
                <a:srgbClr val="FFFFFF"/>
              </a:solidFill>
            </a:endParaRPr>
          </a:p>
          <a:p>
            <a:pPr marL="0" indent="0">
              <a:buNone/>
            </a:pPr>
            <a:r>
              <a:rPr lang="en-US" sz="2000">
                <a:solidFill>
                  <a:srgbClr val="FFFFFF"/>
                </a:solidFill>
              </a:rPr>
              <a:t>Once UDPM gets adopted by a significant number of mediators, we will have the ability to collect data and use it to </a:t>
            </a:r>
            <a:r>
              <a:rPr lang="en-US" sz="2000" b="1">
                <a:solidFill>
                  <a:srgbClr val="FFFFFF"/>
                </a:solidFill>
              </a:rPr>
              <a:t>better define what works well in mediation</a:t>
            </a:r>
            <a:r>
              <a:rPr lang="en-US" sz="2000">
                <a:solidFill>
                  <a:srgbClr val="FFFFFF"/>
                </a:solidFill>
              </a:rPr>
              <a:t> i.e. what is the correlation between typical conducts (clusters of behaviors according to the 6 elements of the UDPM) and mediation outcomes</a:t>
            </a:r>
          </a:p>
        </p:txBody>
      </p:sp>
      <p:sp>
        <p:nvSpPr>
          <p:cNvPr id="7" name="TextBox 6">
            <a:extLst>
              <a:ext uri="{FF2B5EF4-FFF2-40B4-BE49-F238E27FC236}">
                <a16:creationId xmlns:a16="http://schemas.microsoft.com/office/drawing/2014/main" id="{16985995-BD3D-FF48-8104-04510236553A}"/>
              </a:ext>
            </a:extLst>
          </p:cNvPr>
          <p:cNvSpPr txBox="1"/>
          <p:nvPr/>
        </p:nvSpPr>
        <p:spPr>
          <a:xfrm>
            <a:off x="321732" y="6494475"/>
            <a:ext cx="1640129" cy="369332"/>
          </a:xfrm>
          <a:prstGeom prst="rect">
            <a:avLst/>
          </a:prstGeom>
          <a:noFill/>
        </p:spPr>
        <p:txBody>
          <a:bodyPr wrap="none" rtlCol="0">
            <a:spAutoFit/>
          </a:bodyPr>
          <a:lstStyle/>
          <a:p>
            <a:r>
              <a:rPr lang="pt-BR" dirty="0" err="1"/>
              <a:t>www.udpm.org</a:t>
            </a:r>
            <a:endParaRPr lang="pt-BR" dirty="0"/>
          </a:p>
        </p:txBody>
      </p:sp>
    </p:spTree>
    <p:extLst>
      <p:ext uri="{BB962C8B-B14F-4D97-AF65-F5344CB8AC3E}">
        <p14:creationId xmlns:p14="http://schemas.microsoft.com/office/powerpoint/2010/main" val="2080788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854313-8A46-734E-B3DE-2EAD05B41D6D}"/>
              </a:ext>
            </a:extLst>
          </p:cNvPr>
          <p:cNvSpPr>
            <a:spLocks noGrp="1"/>
          </p:cNvSpPr>
          <p:nvPr>
            <p:ph type="title"/>
          </p:nvPr>
        </p:nvSpPr>
        <p:spPr>
          <a:xfrm>
            <a:off x="966952" y="1204108"/>
            <a:ext cx="2669406" cy="1781175"/>
          </a:xfrm>
        </p:spPr>
        <p:txBody>
          <a:bodyPr>
            <a:normAutofit/>
          </a:bodyPr>
          <a:lstStyle/>
          <a:p>
            <a:r>
              <a:rPr lang="pt-BR" sz="3200" err="1">
                <a:solidFill>
                  <a:srgbClr val="FFFFFF"/>
                </a:solidFill>
              </a:rPr>
              <a:t>It’s</a:t>
            </a:r>
            <a:r>
              <a:rPr lang="pt-BR" sz="3200">
                <a:solidFill>
                  <a:srgbClr val="FFFFFF"/>
                </a:solidFill>
              </a:rPr>
              <a:t> time for </a:t>
            </a:r>
            <a:r>
              <a:rPr lang="pt-BR" sz="3200" err="1">
                <a:solidFill>
                  <a:srgbClr val="FFFFFF"/>
                </a:solidFill>
              </a:rPr>
              <a:t>you</a:t>
            </a:r>
            <a:r>
              <a:rPr lang="pt-BR" sz="3200">
                <a:solidFill>
                  <a:srgbClr val="FFFFFF"/>
                </a:solidFill>
              </a:rPr>
              <a:t> </a:t>
            </a:r>
            <a:r>
              <a:rPr lang="pt-BR" sz="3200" err="1">
                <a:solidFill>
                  <a:srgbClr val="FFFFFF"/>
                </a:solidFill>
              </a:rPr>
              <a:t>to</a:t>
            </a:r>
            <a:r>
              <a:rPr lang="pt-BR" sz="3200">
                <a:solidFill>
                  <a:srgbClr val="FFFFFF"/>
                </a:solidFill>
              </a:rPr>
              <a:t> </a:t>
            </a:r>
            <a:r>
              <a:rPr lang="pt-BR" sz="3200" err="1">
                <a:solidFill>
                  <a:srgbClr val="FFFFFF"/>
                </a:solidFill>
              </a:rPr>
              <a:t>act</a:t>
            </a:r>
            <a:r>
              <a:rPr lang="pt-BR" sz="3200">
                <a:solidFill>
                  <a:srgbClr val="FFFFFF"/>
                </a:solidFill>
              </a:rPr>
              <a:t>!</a:t>
            </a:r>
          </a:p>
        </p:txBody>
      </p:sp>
      <p:sp>
        <p:nvSpPr>
          <p:cNvPr id="3" name="Content Placeholder 2">
            <a:extLst>
              <a:ext uri="{FF2B5EF4-FFF2-40B4-BE49-F238E27FC236}">
                <a16:creationId xmlns:a16="http://schemas.microsoft.com/office/drawing/2014/main" id="{144608FB-E14F-3D46-98E0-134DEE24AC35}"/>
              </a:ext>
            </a:extLst>
          </p:cNvPr>
          <p:cNvSpPr>
            <a:spLocks noGrp="1"/>
          </p:cNvSpPr>
          <p:nvPr>
            <p:ph idx="1"/>
          </p:nvPr>
        </p:nvSpPr>
        <p:spPr>
          <a:xfrm>
            <a:off x="652531" y="3478167"/>
            <a:ext cx="3257916" cy="2427333"/>
          </a:xfrm>
        </p:spPr>
        <p:txBody>
          <a:bodyPr>
            <a:normAutofit/>
          </a:bodyPr>
          <a:lstStyle/>
          <a:p>
            <a:r>
              <a:rPr lang="en-US" sz="1600" b="1"/>
              <a:t>Endorse the UDPM, apply it and speak about it with your peers!</a:t>
            </a:r>
          </a:p>
          <a:p>
            <a:endParaRPr lang="en-US" sz="1600"/>
          </a:p>
          <a:p>
            <a:r>
              <a:rPr lang="en-US" sz="1600" b="1"/>
              <a:t>Help Make Mediation mainstream !</a:t>
            </a:r>
          </a:p>
        </p:txBody>
      </p:sp>
      <p:pic>
        <p:nvPicPr>
          <p:cNvPr id="5" name="Picture 4" descr="Text&#10;&#10;Description automatically generated">
            <a:extLst>
              <a:ext uri="{FF2B5EF4-FFF2-40B4-BE49-F238E27FC236}">
                <a16:creationId xmlns:a16="http://schemas.microsoft.com/office/drawing/2014/main" id="{59AA8989-9524-41D7-B249-153F318C4C38}"/>
              </a:ext>
            </a:extLst>
          </p:cNvPr>
          <p:cNvPicPr>
            <a:picLocks noChangeAspect="1"/>
          </p:cNvPicPr>
          <p:nvPr/>
        </p:nvPicPr>
        <p:blipFill>
          <a:blip r:embed="rId3"/>
          <a:stretch>
            <a:fillRect/>
          </a:stretch>
        </p:blipFill>
        <p:spPr>
          <a:xfrm>
            <a:off x="4688458" y="952500"/>
            <a:ext cx="6851011" cy="4829963"/>
          </a:xfrm>
          <a:prstGeom prst="rect">
            <a:avLst/>
          </a:prstGeom>
        </p:spPr>
      </p:pic>
      <p:sp>
        <p:nvSpPr>
          <p:cNvPr id="9" name="TextBox 8">
            <a:extLst>
              <a:ext uri="{FF2B5EF4-FFF2-40B4-BE49-F238E27FC236}">
                <a16:creationId xmlns:a16="http://schemas.microsoft.com/office/drawing/2014/main" id="{C3904F87-7F4B-FC4B-9061-905B66E1CEB6}"/>
              </a:ext>
            </a:extLst>
          </p:cNvPr>
          <p:cNvSpPr txBox="1"/>
          <p:nvPr/>
        </p:nvSpPr>
        <p:spPr>
          <a:xfrm>
            <a:off x="3636358" y="5720834"/>
            <a:ext cx="6099462" cy="646331"/>
          </a:xfrm>
          <a:prstGeom prst="rect">
            <a:avLst/>
          </a:prstGeom>
          <a:noFill/>
        </p:spPr>
        <p:txBody>
          <a:bodyPr wrap="square">
            <a:spAutoFit/>
          </a:bodyPr>
          <a:lstStyle/>
          <a:p>
            <a:r>
              <a:rPr lang="en-US" sz="3600" b="1" err="1"/>
              <a:t>www.udpm.org</a:t>
            </a:r>
            <a:endParaRPr lang="en-US" sz="3600" b="1"/>
          </a:p>
        </p:txBody>
      </p:sp>
    </p:spTree>
    <p:extLst>
      <p:ext uri="{BB962C8B-B14F-4D97-AF65-F5344CB8AC3E}">
        <p14:creationId xmlns:p14="http://schemas.microsoft.com/office/powerpoint/2010/main" val="2578827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36BFADD7-5FAC-804E-975F-21BD608DF309}"/>
              </a:ext>
            </a:extLst>
          </p:cNvPr>
          <p:cNvPicPr>
            <a:picLocks noChangeAspect="1"/>
          </p:cNvPicPr>
          <p:nvPr/>
        </p:nvPicPr>
        <p:blipFill>
          <a:blip r:embed="rId3"/>
          <a:stretch>
            <a:fillRect/>
          </a:stretch>
        </p:blipFill>
        <p:spPr>
          <a:xfrm>
            <a:off x="4107980" y="0"/>
            <a:ext cx="4030299" cy="4000072"/>
          </a:xfrm>
          <a:prstGeom prst="rect">
            <a:avLst/>
          </a:prstGeom>
        </p:spPr>
      </p:pic>
      <p:sp>
        <p:nvSpPr>
          <p:cNvPr id="4" name="TextBox 3">
            <a:extLst>
              <a:ext uri="{FF2B5EF4-FFF2-40B4-BE49-F238E27FC236}">
                <a16:creationId xmlns:a16="http://schemas.microsoft.com/office/drawing/2014/main" id="{24A96568-6BC3-1A4C-9533-DC16A5E64465}"/>
              </a:ext>
            </a:extLst>
          </p:cNvPr>
          <p:cNvSpPr txBox="1"/>
          <p:nvPr/>
        </p:nvSpPr>
        <p:spPr>
          <a:xfrm>
            <a:off x="4107980" y="4000072"/>
            <a:ext cx="4030299" cy="1631216"/>
          </a:xfrm>
          <a:prstGeom prst="rect">
            <a:avLst/>
          </a:prstGeom>
          <a:noFill/>
        </p:spPr>
        <p:txBody>
          <a:bodyPr wrap="square" rtlCol="0">
            <a:spAutoFit/>
          </a:bodyPr>
          <a:lstStyle/>
          <a:p>
            <a:pPr algn="ctr"/>
            <a:endParaRPr lang="pt-BR" sz="1600" b="1">
              <a:solidFill>
                <a:srgbClr val="8B0303"/>
              </a:solidFill>
            </a:endParaRPr>
          </a:p>
          <a:p>
            <a:pPr algn="ctr"/>
            <a:r>
              <a:rPr lang="pt-BR" sz="2800" b="1">
                <a:solidFill>
                  <a:srgbClr val="8B0303"/>
                </a:solidFill>
              </a:rPr>
              <a:t>Alliance </a:t>
            </a:r>
            <a:r>
              <a:rPr lang="pt-BR" sz="2800" b="1" err="1">
                <a:solidFill>
                  <a:srgbClr val="8B0303"/>
                </a:solidFill>
              </a:rPr>
              <a:t>of</a:t>
            </a:r>
            <a:r>
              <a:rPr lang="pt-BR" sz="2800" b="1">
                <a:solidFill>
                  <a:srgbClr val="8B0303"/>
                </a:solidFill>
              </a:rPr>
              <a:t> </a:t>
            </a:r>
            <a:r>
              <a:rPr lang="pt-BR" sz="2800" b="1" err="1">
                <a:solidFill>
                  <a:srgbClr val="8B0303"/>
                </a:solidFill>
              </a:rPr>
              <a:t>Mediators</a:t>
            </a:r>
            <a:endParaRPr lang="pt-BR" sz="2800" b="1">
              <a:solidFill>
                <a:srgbClr val="8B0303"/>
              </a:solidFill>
            </a:endParaRPr>
          </a:p>
          <a:p>
            <a:pPr algn="ctr"/>
            <a:r>
              <a:rPr lang="pt-BR" sz="2800" b="1">
                <a:solidFill>
                  <a:srgbClr val="8B0303"/>
                </a:solidFill>
              </a:rPr>
              <a:t> for </a:t>
            </a:r>
          </a:p>
          <a:p>
            <a:pPr algn="ctr"/>
            <a:r>
              <a:rPr lang="pt-BR" sz="2800" b="1">
                <a:solidFill>
                  <a:srgbClr val="8B0303"/>
                </a:solidFill>
              </a:rPr>
              <a:t>Universal </a:t>
            </a:r>
            <a:r>
              <a:rPr lang="pt-BR" sz="2800" b="1" err="1">
                <a:solidFill>
                  <a:srgbClr val="8B0303"/>
                </a:solidFill>
              </a:rPr>
              <a:t>Disclosure</a:t>
            </a:r>
            <a:endParaRPr lang="pt-BR" sz="1600" b="1">
              <a:solidFill>
                <a:srgbClr val="8B0303"/>
              </a:solidFill>
            </a:endParaRPr>
          </a:p>
        </p:txBody>
      </p:sp>
      <p:sp>
        <p:nvSpPr>
          <p:cNvPr id="6" name="TextBox 5">
            <a:extLst>
              <a:ext uri="{FF2B5EF4-FFF2-40B4-BE49-F238E27FC236}">
                <a16:creationId xmlns:a16="http://schemas.microsoft.com/office/drawing/2014/main" id="{CCAEF8B6-4250-F04A-998C-EA0DC0A18A69}"/>
              </a:ext>
            </a:extLst>
          </p:cNvPr>
          <p:cNvSpPr txBox="1"/>
          <p:nvPr/>
        </p:nvSpPr>
        <p:spPr>
          <a:xfrm>
            <a:off x="4092859" y="5631288"/>
            <a:ext cx="4045420" cy="646331"/>
          </a:xfrm>
          <a:prstGeom prst="rect">
            <a:avLst/>
          </a:prstGeom>
          <a:solidFill>
            <a:schemeClr val="bg1">
              <a:lumMod val="95000"/>
            </a:schemeClr>
          </a:solidFill>
        </p:spPr>
        <p:txBody>
          <a:bodyPr wrap="square">
            <a:spAutoFit/>
          </a:bodyPr>
          <a:lstStyle/>
          <a:p>
            <a:pPr algn="ctr"/>
            <a:r>
              <a:rPr lang="en-US" sz="3600" b="1" dirty="0"/>
              <a:t>www.udpm.org</a:t>
            </a:r>
          </a:p>
        </p:txBody>
      </p:sp>
    </p:spTree>
    <p:extLst>
      <p:ext uri="{BB962C8B-B14F-4D97-AF65-F5344CB8AC3E}">
        <p14:creationId xmlns:p14="http://schemas.microsoft.com/office/powerpoint/2010/main" val="3725613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2F406CB-319C-A348-9CAD-1E5805425C64}"/>
              </a:ext>
            </a:extLst>
          </p:cNvPr>
          <p:cNvSpPr txBox="1">
            <a:spLocks/>
          </p:cNvSpPr>
          <p:nvPr/>
        </p:nvSpPr>
        <p:spPr>
          <a:xfrm>
            <a:off x="2824843" y="211431"/>
            <a:ext cx="7388774" cy="1007769"/>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100" dirty="0"/>
              <a:t>UDPM</a:t>
            </a:r>
          </a:p>
          <a:p>
            <a:pPr algn="ctr"/>
            <a:r>
              <a:rPr lang="en-US" sz="2400" dirty="0"/>
              <a:t>Universal Disclosure Protocol for Mediation  </a:t>
            </a:r>
          </a:p>
        </p:txBody>
      </p:sp>
      <p:sp>
        <p:nvSpPr>
          <p:cNvPr id="5" name="Text Placeholder 2">
            <a:extLst>
              <a:ext uri="{FF2B5EF4-FFF2-40B4-BE49-F238E27FC236}">
                <a16:creationId xmlns:a16="http://schemas.microsoft.com/office/drawing/2014/main" id="{2450A60C-CD87-0E45-9C72-F78B2D2E30F0}"/>
              </a:ext>
            </a:extLst>
          </p:cNvPr>
          <p:cNvSpPr txBox="1">
            <a:spLocks/>
          </p:cNvSpPr>
          <p:nvPr/>
        </p:nvSpPr>
        <p:spPr>
          <a:xfrm>
            <a:off x="2824843" y="1213131"/>
            <a:ext cx="7375184" cy="42590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900" dirty="0"/>
              <a:t>Six elements to disclosure at the start of any mediation</a:t>
            </a:r>
          </a:p>
        </p:txBody>
      </p:sp>
      <p:grpSp>
        <p:nvGrpSpPr>
          <p:cNvPr id="6" name="Group 5">
            <a:extLst>
              <a:ext uri="{FF2B5EF4-FFF2-40B4-BE49-F238E27FC236}">
                <a16:creationId xmlns:a16="http://schemas.microsoft.com/office/drawing/2014/main" id="{726A2757-5B13-224C-9977-6756F68A0AC8}"/>
              </a:ext>
            </a:extLst>
          </p:cNvPr>
          <p:cNvGrpSpPr/>
          <p:nvPr/>
        </p:nvGrpSpPr>
        <p:grpSpPr>
          <a:xfrm>
            <a:off x="3326368" y="1747138"/>
            <a:ext cx="3615199" cy="461983"/>
            <a:chOff x="685800" y="1646262"/>
            <a:chExt cx="3410625" cy="435841"/>
          </a:xfrm>
        </p:grpSpPr>
        <p:sp>
          <p:nvSpPr>
            <p:cNvPr id="8" name="Freeform 6">
              <a:extLst>
                <a:ext uri="{FF2B5EF4-FFF2-40B4-BE49-F238E27FC236}">
                  <a16:creationId xmlns:a16="http://schemas.microsoft.com/office/drawing/2014/main" id="{9B1F6EDA-363C-C64C-B1E0-2E0D6453BB72}"/>
                </a:ext>
              </a:extLst>
            </p:cNvPr>
            <p:cNvSpPr>
              <a:spLocks noEditPoints="1"/>
            </p:cNvSpPr>
            <p:nvPr/>
          </p:nvSpPr>
          <p:spPr bwMode="auto">
            <a:xfrm>
              <a:off x="685800" y="1646262"/>
              <a:ext cx="336552" cy="336550"/>
            </a:xfrm>
            <a:custGeom>
              <a:avLst/>
              <a:gdLst>
                <a:gd name="T0" fmla="*/ 482 w 964"/>
                <a:gd name="T1" fmla="*/ 0 h 964"/>
                <a:gd name="T2" fmla="*/ 0 w 964"/>
                <a:gd name="T3" fmla="*/ 482 h 964"/>
                <a:gd name="T4" fmla="*/ 482 w 964"/>
                <a:gd name="T5" fmla="*/ 964 h 964"/>
                <a:gd name="T6" fmla="*/ 964 w 964"/>
                <a:gd name="T7" fmla="*/ 482 h 964"/>
                <a:gd name="T8" fmla="*/ 482 w 964"/>
                <a:gd name="T9" fmla="*/ 0 h 964"/>
                <a:gd name="T10" fmla="*/ 482 w 964"/>
                <a:gd name="T11" fmla="*/ 894 h 964"/>
                <a:gd name="T12" fmla="*/ 71 w 964"/>
                <a:gd name="T13" fmla="*/ 482 h 964"/>
                <a:gd name="T14" fmla="*/ 482 w 964"/>
                <a:gd name="T15" fmla="*/ 71 h 964"/>
                <a:gd name="T16" fmla="*/ 894 w 964"/>
                <a:gd name="T17" fmla="*/ 482 h 964"/>
                <a:gd name="T18" fmla="*/ 482 w 964"/>
                <a:gd name="T19" fmla="*/ 89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4" h="964">
                  <a:moveTo>
                    <a:pt x="482" y="0"/>
                  </a:moveTo>
                  <a:cubicBezTo>
                    <a:pt x="216" y="0"/>
                    <a:pt x="0" y="216"/>
                    <a:pt x="0" y="482"/>
                  </a:cubicBezTo>
                  <a:cubicBezTo>
                    <a:pt x="0" y="748"/>
                    <a:pt x="216" y="964"/>
                    <a:pt x="482" y="964"/>
                  </a:cubicBezTo>
                  <a:cubicBezTo>
                    <a:pt x="749" y="964"/>
                    <a:pt x="964" y="748"/>
                    <a:pt x="964" y="482"/>
                  </a:cubicBezTo>
                  <a:cubicBezTo>
                    <a:pt x="964" y="216"/>
                    <a:pt x="749" y="0"/>
                    <a:pt x="482" y="0"/>
                  </a:cubicBezTo>
                  <a:close/>
                  <a:moveTo>
                    <a:pt x="482" y="894"/>
                  </a:moveTo>
                  <a:cubicBezTo>
                    <a:pt x="255" y="894"/>
                    <a:pt x="71" y="709"/>
                    <a:pt x="71" y="482"/>
                  </a:cubicBezTo>
                  <a:cubicBezTo>
                    <a:pt x="71" y="255"/>
                    <a:pt x="255" y="71"/>
                    <a:pt x="482" y="71"/>
                  </a:cubicBezTo>
                  <a:cubicBezTo>
                    <a:pt x="709" y="71"/>
                    <a:pt x="894" y="255"/>
                    <a:pt x="894" y="482"/>
                  </a:cubicBezTo>
                  <a:cubicBezTo>
                    <a:pt x="894" y="709"/>
                    <a:pt x="709" y="894"/>
                    <a:pt x="482" y="894"/>
                  </a:cubicBezTo>
                  <a:close/>
                </a:path>
              </a:pathLst>
            </a:custGeom>
            <a:solidFill>
              <a:schemeClr val="tx2">
                <a:lumMod val="40000"/>
                <a:lumOff val="60000"/>
              </a:schemeClr>
            </a:solidFill>
            <a:ln>
              <a:noFill/>
            </a:ln>
          </p:spPr>
          <p:txBody>
            <a:bodyPr vert="horz" wrap="square" lIns="96924" tIns="48462" rIns="96924" bIns="48462" numCol="1" anchor="t" anchorCtr="0" compatLnSpc="1">
              <a:prstTxWarp prst="textNoShape">
                <a:avLst/>
              </a:prstTxWarp>
            </a:bodyPr>
            <a:lstStyle/>
            <a:p>
              <a:endParaRPr lang="en-US" sz="1827"/>
            </a:p>
          </p:txBody>
        </p:sp>
        <p:sp>
          <p:nvSpPr>
            <p:cNvPr id="9" name="Freeform 5">
              <a:extLst>
                <a:ext uri="{FF2B5EF4-FFF2-40B4-BE49-F238E27FC236}">
                  <a16:creationId xmlns:a16="http://schemas.microsoft.com/office/drawing/2014/main" id="{47EC8042-8F89-2940-82A8-0F66E11F9F11}"/>
                </a:ext>
              </a:extLst>
            </p:cNvPr>
            <p:cNvSpPr>
              <a:spLocks/>
            </p:cNvSpPr>
            <p:nvPr/>
          </p:nvSpPr>
          <p:spPr bwMode="auto">
            <a:xfrm>
              <a:off x="740289" y="1647865"/>
              <a:ext cx="269242" cy="278055"/>
            </a:xfrm>
            <a:custGeom>
              <a:avLst/>
              <a:gdLst>
                <a:gd name="T0" fmla="*/ 289 w 772"/>
                <a:gd name="T1" fmla="*/ 798 h 798"/>
                <a:gd name="T2" fmla="*/ 227 w 772"/>
                <a:gd name="T3" fmla="*/ 767 h 798"/>
                <a:gd name="T4" fmla="*/ 26 w 772"/>
                <a:gd name="T5" fmla="*/ 502 h 798"/>
                <a:gd name="T6" fmla="*/ 41 w 772"/>
                <a:gd name="T7" fmla="*/ 392 h 798"/>
                <a:gd name="T8" fmla="*/ 151 w 772"/>
                <a:gd name="T9" fmla="*/ 407 h 798"/>
                <a:gd name="T10" fmla="*/ 283 w 772"/>
                <a:gd name="T11" fmla="*/ 582 h 798"/>
                <a:gd name="T12" fmla="*/ 616 w 772"/>
                <a:gd name="T13" fmla="*/ 48 h 798"/>
                <a:gd name="T14" fmla="*/ 724 w 772"/>
                <a:gd name="T15" fmla="*/ 23 h 798"/>
                <a:gd name="T16" fmla="*/ 749 w 772"/>
                <a:gd name="T17" fmla="*/ 131 h 798"/>
                <a:gd name="T18" fmla="*/ 356 w 772"/>
                <a:gd name="T19" fmla="*/ 761 h 798"/>
                <a:gd name="T20" fmla="*/ 293 w 772"/>
                <a:gd name="T21" fmla="*/ 798 h 798"/>
                <a:gd name="T22" fmla="*/ 289 w 772"/>
                <a:gd name="T23" fmla="*/ 798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2" h="798">
                  <a:moveTo>
                    <a:pt x="289" y="798"/>
                  </a:moveTo>
                  <a:cubicBezTo>
                    <a:pt x="265" y="798"/>
                    <a:pt x="242" y="787"/>
                    <a:pt x="227" y="767"/>
                  </a:cubicBezTo>
                  <a:cubicBezTo>
                    <a:pt x="26" y="502"/>
                    <a:pt x="26" y="502"/>
                    <a:pt x="26" y="502"/>
                  </a:cubicBezTo>
                  <a:cubicBezTo>
                    <a:pt x="0" y="467"/>
                    <a:pt x="7" y="418"/>
                    <a:pt x="41" y="392"/>
                  </a:cubicBezTo>
                  <a:cubicBezTo>
                    <a:pt x="76" y="366"/>
                    <a:pt x="125" y="373"/>
                    <a:pt x="151" y="407"/>
                  </a:cubicBezTo>
                  <a:cubicBezTo>
                    <a:pt x="283" y="582"/>
                    <a:pt x="283" y="582"/>
                    <a:pt x="283" y="582"/>
                  </a:cubicBezTo>
                  <a:cubicBezTo>
                    <a:pt x="616" y="48"/>
                    <a:pt x="616" y="48"/>
                    <a:pt x="616" y="48"/>
                  </a:cubicBezTo>
                  <a:cubicBezTo>
                    <a:pt x="638" y="11"/>
                    <a:pt x="687" y="0"/>
                    <a:pt x="724" y="23"/>
                  </a:cubicBezTo>
                  <a:cubicBezTo>
                    <a:pt x="760" y="46"/>
                    <a:pt x="772" y="94"/>
                    <a:pt x="749" y="131"/>
                  </a:cubicBezTo>
                  <a:cubicBezTo>
                    <a:pt x="356" y="761"/>
                    <a:pt x="356" y="761"/>
                    <a:pt x="356" y="761"/>
                  </a:cubicBezTo>
                  <a:cubicBezTo>
                    <a:pt x="342" y="783"/>
                    <a:pt x="319" y="797"/>
                    <a:pt x="293" y="798"/>
                  </a:cubicBezTo>
                  <a:cubicBezTo>
                    <a:pt x="292" y="798"/>
                    <a:pt x="291" y="798"/>
                    <a:pt x="289" y="798"/>
                  </a:cubicBezTo>
                  <a:close/>
                </a:path>
              </a:pathLst>
            </a:custGeom>
            <a:solidFill>
              <a:srgbClr val="C00000"/>
            </a:solidFill>
            <a:ln>
              <a:noFill/>
            </a:ln>
          </p:spPr>
          <p:txBody>
            <a:bodyPr vert="horz" wrap="square" lIns="96924" tIns="48462" rIns="96924" bIns="48462" numCol="1" anchor="t" anchorCtr="0" compatLnSpc="1">
              <a:prstTxWarp prst="textNoShape">
                <a:avLst/>
              </a:prstTxWarp>
            </a:bodyPr>
            <a:lstStyle/>
            <a:p>
              <a:endParaRPr lang="en-US" sz="1827"/>
            </a:p>
          </p:txBody>
        </p:sp>
        <p:sp>
          <p:nvSpPr>
            <p:cNvPr id="10" name="TextBox 9">
              <a:extLst>
                <a:ext uri="{FF2B5EF4-FFF2-40B4-BE49-F238E27FC236}">
                  <a16:creationId xmlns:a16="http://schemas.microsoft.com/office/drawing/2014/main" id="{AF275BB5-5CF9-9941-9879-9AE12F4F5998}"/>
                </a:ext>
              </a:extLst>
            </p:cNvPr>
            <p:cNvSpPr txBox="1"/>
            <p:nvPr/>
          </p:nvSpPr>
          <p:spPr>
            <a:xfrm>
              <a:off x="1151611" y="1652370"/>
              <a:ext cx="2944814" cy="429733"/>
            </a:xfrm>
            <a:prstGeom prst="rect">
              <a:avLst/>
            </a:prstGeom>
            <a:noFill/>
          </p:spPr>
          <p:txBody>
            <a:bodyPr wrap="square" lIns="0" tIns="0" rIns="0" bIns="0" rtlCol="0">
              <a:spAutoFit/>
            </a:bodyPr>
            <a:lstStyle/>
            <a:p>
              <a:r>
                <a:rPr lang="en-US" sz="1900" b="1" dirty="0">
                  <a:solidFill>
                    <a:schemeClr val="tx2">
                      <a:lumMod val="75000"/>
                    </a:schemeClr>
                  </a:solidFill>
                  <a:latin typeface="Lato" panose="020F0502020204030203" pitchFamily="34" charset="0"/>
                  <a:ea typeface="Roboto" panose="02000000000000000000" pitchFamily="2" charset="0"/>
                </a:rPr>
                <a:t>Conflict of interest</a:t>
              </a:r>
            </a:p>
            <a:p>
              <a:endParaRPr lang="en-US" sz="1060" b="1" dirty="0">
                <a:solidFill>
                  <a:schemeClr val="tx2">
                    <a:lumMod val="75000"/>
                  </a:schemeClr>
                </a:solidFill>
                <a:latin typeface="Lato" panose="020F0502020204030203" pitchFamily="34" charset="0"/>
                <a:ea typeface="Roboto" panose="02000000000000000000" pitchFamily="2" charset="0"/>
              </a:endParaRPr>
            </a:p>
          </p:txBody>
        </p:sp>
      </p:grpSp>
      <p:grpSp>
        <p:nvGrpSpPr>
          <p:cNvPr id="21" name="Group 20">
            <a:extLst>
              <a:ext uri="{FF2B5EF4-FFF2-40B4-BE49-F238E27FC236}">
                <a16:creationId xmlns:a16="http://schemas.microsoft.com/office/drawing/2014/main" id="{669597C3-1873-3B48-811A-05AB588C975D}"/>
              </a:ext>
            </a:extLst>
          </p:cNvPr>
          <p:cNvGrpSpPr/>
          <p:nvPr/>
        </p:nvGrpSpPr>
        <p:grpSpPr>
          <a:xfrm>
            <a:off x="6434226" y="1734905"/>
            <a:ext cx="3765801" cy="603484"/>
            <a:chOff x="4891087" y="1646262"/>
            <a:chExt cx="3552705" cy="569334"/>
          </a:xfrm>
        </p:grpSpPr>
        <p:sp>
          <p:nvSpPr>
            <p:cNvPr id="23" name="Freeform 6">
              <a:extLst>
                <a:ext uri="{FF2B5EF4-FFF2-40B4-BE49-F238E27FC236}">
                  <a16:creationId xmlns:a16="http://schemas.microsoft.com/office/drawing/2014/main" id="{7F60ECBD-670C-9E4C-A16A-B2243E52CC79}"/>
                </a:ext>
              </a:extLst>
            </p:cNvPr>
            <p:cNvSpPr>
              <a:spLocks noEditPoints="1"/>
            </p:cNvSpPr>
            <p:nvPr/>
          </p:nvSpPr>
          <p:spPr bwMode="auto">
            <a:xfrm>
              <a:off x="4891087" y="1646262"/>
              <a:ext cx="336552" cy="336550"/>
            </a:xfrm>
            <a:custGeom>
              <a:avLst/>
              <a:gdLst>
                <a:gd name="T0" fmla="*/ 482 w 964"/>
                <a:gd name="T1" fmla="*/ 0 h 964"/>
                <a:gd name="T2" fmla="*/ 0 w 964"/>
                <a:gd name="T3" fmla="*/ 482 h 964"/>
                <a:gd name="T4" fmla="*/ 482 w 964"/>
                <a:gd name="T5" fmla="*/ 964 h 964"/>
                <a:gd name="T6" fmla="*/ 964 w 964"/>
                <a:gd name="T7" fmla="*/ 482 h 964"/>
                <a:gd name="T8" fmla="*/ 482 w 964"/>
                <a:gd name="T9" fmla="*/ 0 h 964"/>
                <a:gd name="T10" fmla="*/ 482 w 964"/>
                <a:gd name="T11" fmla="*/ 894 h 964"/>
                <a:gd name="T12" fmla="*/ 71 w 964"/>
                <a:gd name="T13" fmla="*/ 482 h 964"/>
                <a:gd name="T14" fmla="*/ 482 w 964"/>
                <a:gd name="T15" fmla="*/ 71 h 964"/>
                <a:gd name="T16" fmla="*/ 894 w 964"/>
                <a:gd name="T17" fmla="*/ 482 h 964"/>
                <a:gd name="T18" fmla="*/ 482 w 964"/>
                <a:gd name="T19" fmla="*/ 89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4" h="964">
                  <a:moveTo>
                    <a:pt x="482" y="0"/>
                  </a:moveTo>
                  <a:cubicBezTo>
                    <a:pt x="216" y="0"/>
                    <a:pt x="0" y="216"/>
                    <a:pt x="0" y="482"/>
                  </a:cubicBezTo>
                  <a:cubicBezTo>
                    <a:pt x="0" y="748"/>
                    <a:pt x="216" y="964"/>
                    <a:pt x="482" y="964"/>
                  </a:cubicBezTo>
                  <a:cubicBezTo>
                    <a:pt x="749" y="964"/>
                    <a:pt x="964" y="748"/>
                    <a:pt x="964" y="482"/>
                  </a:cubicBezTo>
                  <a:cubicBezTo>
                    <a:pt x="964" y="216"/>
                    <a:pt x="749" y="0"/>
                    <a:pt x="482" y="0"/>
                  </a:cubicBezTo>
                  <a:close/>
                  <a:moveTo>
                    <a:pt x="482" y="894"/>
                  </a:moveTo>
                  <a:cubicBezTo>
                    <a:pt x="255" y="894"/>
                    <a:pt x="71" y="709"/>
                    <a:pt x="71" y="482"/>
                  </a:cubicBezTo>
                  <a:cubicBezTo>
                    <a:pt x="71" y="255"/>
                    <a:pt x="255" y="71"/>
                    <a:pt x="482" y="71"/>
                  </a:cubicBezTo>
                  <a:cubicBezTo>
                    <a:pt x="709" y="71"/>
                    <a:pt x="894" y="255"/>
                    <a:pt x="894" y="482"/>
                  </a:cubicBezTo>
                  <a:cubicBezTo>
                    <a:pt x="894" y="709"/>
                    <a:pt x="709" y="894"/>
                    <a:pt x="482" y="894"/>
                  </a:cubicBezTo>
                  <a:close/>
                </a:path>
              </a:pathLst>
            </a:custGeom>
            <a:solidFill>
              <a:schemeClr val="tx2">
                <a:lumMod val="40000"/>
                <a:lumOff val="60000"/>
              </a:schemeClr>
            </a:solidFill>
            <a:ln>
              <a:noFill/>
            </a:ln>
          </p:spPr>
          <p:txBody>
            <a:bodyPr vert="horz" wrap="square" lIns="96924" tIns="48462" rIns="96924" bIns="48462" numCol="1" anchor="t" anchorCtr="0" compatLnSpc="1">
              <a:prstTxWarp prst="textNoShape">
                <a:avLst/>
              </a:prstTxWarp>
            </a:bodyPr>
            <a:lstStyle/>
            <a:p>
              <a:endParaRPr lang="en-US" sz="1827"/>
            </a:p>
          </p:txBody>
        </p:sp>
        <p:sp>
          <p:nvSpPr>
            <p:cNvPr id="24" name="Freeform 5">
              <a:extLst>
                <a:ext uri="{FF2B5EF4-FFF2-40B4-BE49-F238E27FC236}">
                  <a16:creationId xmlns:a16="http://schemas.microsoft.com/office/drawing/2014/main" id="{11C3E4FC-4FD1-2B4F-B67E-546112F14679}"/>
                </a:ext>
              </a:extLst>
            </p:cNvPr>
            <p:cNvSpPr>
              <a:spLocks/>
            </p:cNvSpPr>
            <p:nvPr/>
          </p:nvSpPr>
          <p:spPr bwMode="auto">
            <a:xfrm>
              <a:off x="4945576" y="1647865"/>
              <a:ext cx="269242" cy="278055"/>
            </a:xfrm>
            <a:custGeom>
              <a:avLst/>
              <a:gdLst>
                <a:gd name="T0" fmla="*/ 289 w 772"/>
                <a:gd name="T1" fmla="*/ 798 h 798"/>
                <a:gd name="T2" fmla="*/ 227 w 772"/>
                <a:gd name="T3" fmla="*/ 767 h 798"/>
                <a:gd name="T4" fmla="*/ 26 w 772"/>
                <a:gd name="T5" fmla="*/ 502 h 798"/>
                <a:gd name="T6" fmla="*/ 41 w 772"/>
                <a:gd name="T7" fmla="*/ 392 h 798"/>
                <a:gd name="T8" fmla="*/ 151 w 772"/>
                <a:gd name="T9" fmla="*/ 407 h 798"/>
                <a:gd name="T10" fmla="*/ 283 w 772"/>
                <a:gd name="T11" fmla="*/ 582 h 798"/>
                <a:gd name="T12" fmla="*/ 616 w 772"/>
                <a:gd name="T13" fmla="*/ 48 h 798"/>
                <a:gd name="T14" fmla="*/ 724 w 772"/>
                <a:gd name="T15" fmla="*/ 23 h 798"/>
                <a:gd name="T16" fmla="*/ 749 w 772"/>
                <a:gd name="T17" fmla="*/ 131 h 798"/>
                <a:gd name="T18" fmla="*/ 356 w 772"/>
                <a:gd name="T19" fmla="*/ 761 h 798"/>
                <a:gd name="T20" fmla="*/ 293 w 772"/>
                <a:gd name="T21" fmla="*/ 798 h 798"/>
                <a:gd name="T22" fmla="*/ 289 w 772"/>
                <a:gd name="T23" fmla="*/ 798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2" h="798">
                  <a:moveTo>
                    <a:pt x="289" y="798"/>
                  </a:moveTo>
                  <a:cubicBezTo>
                    <a:pt x="265" y="798"/>
                    <a:pt x="242" y="787"/>
                    <a:pt x="227" y="767"/>
                  </a:cubicBezTo>
                  <a:cubicBezTo>
                    <a:pt x="26" y="502"/>
                    <a:pt x="26" y="502"/>
                    <a:pt x="26" y="502"/>
                  </a:cubicBezTo>
                  <a:cubicBezTo>
                    <a:pt x="0" y="467"/>
                    <a:pt x="7" y="418"/>
                    <a:pt x="41" y="392"/>
                  </a:cubicBezTo>
                  <a:cubicBezTo>
                    <a:pt x="76" y="366"/>
                    <a:pt x="125" y="373"/>
                    <a:pt x="151" y="407"/>
                  </a:cubicBezTo>
                  <a:cubicBezTo>
                    <a:pt x="283" y="582"/>
                    <a:pt x="283" y="582"/>
                    <a:pt x="283" y="582"/>
                  </a:cubicBezTo>
                  <a:cubicBezTo>
                    <a:pt x="616" y="48"/>
                    <a:pt x="616" y="48"/>
                    <a:pt x="616" y="48"/>
                  </a:cubicBezTo>
                  <a:cubicBezTo>
                    <a:pt x="638" y="11"/>
                    <a:pt x="687" y="0"/>
                    <a:pt x="724" y="23"/>
                  </a:cubicBezTo>
                  <a:cubicBezTo>
                    <a:pt x="760" y="46"/>
                    <a:pt x="772" y="94"/>
                    <a:pt x="749" y="131"/>
                  </a:cubicBezTo>
                  <a:cubicBezTo>
                    <a:pt x="356" y="761"/>
                    <a:pt x="356" y="761"/>
                    <a:pt x="356" y="761"/>
                  </a:cubicBezTo>
                  <a:cubicBezTo>
                    <a:pt x="342" y="783"/>
                    <a:pt x="319" y="797"/>
                    <a:pt x="293" y="798"/>
                  </a:cubicBezTo>
                  <a:cubicBezTo>
                    <a:pt x="292" y="798"/>
                    <a:pt x="291" y="798"/>
                    <a:pt x="289" y="798"/>
                  </a:cubicBezTo>
                  <a:close/>
                </a:path>
              </a:pathLst>
            </a:custGeom>
            <a:solidFill>
              <a:srgbClr val="C00000"/>
            </a:solidFill>
            <a:ln>
              <a:noFill/>
            </a:ln>
          </p:spPr>
          <p:txBody>
            <a:bodyPr vert="horz" wrap="square" lIns="96924" tIns="48462" rIns="96924" bIns="48462" numCol="1" anchor="t" anchorCtr="0" compatLnSpc="1">
              <a:prstTxWarp prst="textNoShape">
                <a:avLst/>
              </a:prstTxWarp>
            </a:bodyPr>
            <a:lstStyle/>
            <a:p>
              <a:endParaRPr lang="en-US" sz="1827" dirty="0"/>
            </a:p>
          </p:txBody>
        </p:sp>
        <p:sp>
          <p:nvSpPr>
            <p:cNvPr id="25" name="TextBox 24">
              <a:extLst>
                <a:ext uri="{FF2B5EF4-FFF2-40B4-BE49-F238E27FC236}">
                  <a16:creationId xmlns:a16="http://schemas.microsoft.com/office/drawing/2014/main" id="{E9DF3D76-6231-0149-8E51-51230696F0A0}"/>
                </a:ext>
              </a:extLst>
            </p:cNvPr>
            <p:cNvSpPr txBox="1"/>
            <p:nvPr/>
          </p:nvSpPr>
          <p:spPr>
            <a:xfrm>
              <a:off x="5498978" y="1663912"/>
              <a:ext cx="2944814" cy="551684"/>
            </a:xfrm>
            <a:prstGeom prst="rect">
              <a:avLst/>
            </a:prstGeom>
            <a:noFill/>
          </p:spPr>
          <p:txBody>
            <a:bodyPr wrap="square" lIns="0" tIns="0" rIns="0" bIns="0" rtlCol="0">
              <a:spAutoFit/>
            </a:bodyPr>
            <a:lstStyle/>
            <a:p>
              <a:r>
                <a:rPr lang="en-US" sz="1900" b="1" dirty="0">
                  <a:solidFill>
                    <a:schemeClr val="tx2">
                      <a:lumMod val="75000"/>
                    </a:schemeClr>
                  </a:solidFill>
                  <a:latin typeface="Lato" panose="020F0502020204030203" pitchFamily="34" charset="0"/>
                  <a:ea typeface="Roboto" panose="02000000000000000000" pitchFamily="2" charset="0"/>
                </a:rPr>
                <a:t>Role of the Mediator and Parties</a:t>
              </a:r>
            </a:p>
          </p:txBody>
        </p:sp>
      </p:grpSp>
      <p:sp>
        <p:nvSpPr>
          <p:cNvPr id="36" name="Text Placeholder 2">
            <a:extLst>
              <a:ext uri="{FF2B5EF4-FFF2-40B4-BE49-F238E27FC236}">
                <a16:creationId xmlns:a16="http://schemas.microsoft.com/office/drawing/2014/main" id="{2ADCDE7C-4949-AC48-8F7A-E88BA6BABB7F}"/>
              </a:ext>
            </a:extLst>
          </p:cNvPr>
          <p:cNvSpPr txBox="1">
            <a:spLocks/>
          </p:cNvSpPr>
          <p:nvPr/>
        </p:nvSpPr>
        <p:spPr>
          <a:xfrm>
            <a:off x="2824843" y="3586424"/>
            <a:ext cx="7375184" cy="425902"/>
          </a:xfrm>
          <a:prstGeom prst="rect">
            <a:avLst/>
          </a:prstGeom>
        </p:spPr>
        <p:txBody>
          <a:bodyPr vert="horz" lIns="0" tIns="0" rIns="0" bIns="91440" rtlCol="0">
            <a:noAutofit/>
          </a:bodyPr>
          <a:lstStyle>
            <a:lvl1pPr marL="0" indent="0" algn="ctr" defTabSz="914400" rtl="0" eaLnBrk="1" latinLnBrk="0" hangingPunct="1">
              <a:lnSpc>
                <a:spcPct val="100000"/>
              </a:lnSpc>
              <a:spcBef>
                <a:spcPts val="0"/>
              </a:spcBef>
              <a:buFont typeface="Arial" panose="020B0604020202020204" pitchFamily="34" charset="0"/>
              <a:buNone/>
              <a:defRPr sz="848" kern="1200">
                <a:solidFill>
                  <a:schemeClr val="tx2"/>
                </a:solidFill>
                <a:latin typeface="Lato" panose="020F0502020204030203" pitchFamily="34"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00" dirty="0"/>
              <a:t>delivering a global message to parties regarding what they can expect from Mediation, whatever their cultural, religious, legal, or national context.</a:t>
            </a:r>
          </a:p>
          <a:p>
            <a:endParaRPr lang="en-US" sz="1900" dirty="0"/>
          </a:p>
        </p:txBody>
      </p:sp>
      <p:grpSp>
        <p:nvGrpSpPr>
          <p:cNvPr id="37" name="Group 36">
            <a:extLst>
              <a:ext uri="{FF2B5EF4-FFF2-40B4-BE49-F238E27FC236}">
                <a16:creationId xmlns:a16="http://schemas.microsoft.com/office/drawing/2014/main" id="{ADC6C713-6869-AB48-8A1F-9A41F3B972A9}"/>
              </a:ext>
            </a:extLst>
          </p:cNvPr>
          <p:cNvGrpSpPr/>
          <p:nvPr/>
        </p:nvGrpSpPr>
        <p:grpSpPr>
          <a:xfrm>
            <a:off x="3326368" y="2439542"/>
            <a:ext cx="2820244" cy="356736"/>
            <a:chOff x="685800" y="1646262"/>
            <a:chExt cx="2660654" cy="336550"/>
          </a:xfrm>
        </p:grpSpPr>
        <p:sp>
          <p:nvSpPr>
            <p:cNvPr id="38" name="Freeform 6">
              <a:extLst>
                <a:ext uri="{FF2B5EF4-FFF2-40B4-BE49-F238E27FC236}">
                  <a16:creationId xmlns:a16="http://schemas.microsoft.com/office/drawing/2014/main" id="{C18FB9BB-A7CD-994A-B8CF-F93E88831811}"/>
                </a:ext>
              </a:extLst>
            </p:cNvPr>
            <p:cNvSpPr>
              <a:spLocks noEditPoints="1"/>
            </p:cNvSpPr>
            <p:nvPr/>
          </p:nvSpPr>
          <p:spPr bwMode="auto">
            <a:xfrm>
              <a:off x="685800" y="1646262"/>
              <a:ext cx="336552" cy="336550"/>
            </a:xfrm>
            <a:custGeom>
              <a:avLst/>
              <a:gdLst>
                <a:gd name="T0" fmla="*/ 482 w 964"/>
                <a:gd name="T1" fmla="*/ 0 h 964"/>
                <a:gd name="T2" fmla="*/ 0 w 964"/>
                <a:gd name="T3" fmla="*/ 482 h 964"/>
                <a:gd name="T4" fmla="*/ 482 w 964"/>
                <a:gd name="T5" fmla="*/ 964 h 964"/>
                <a:gd name="T6" fmla="*/ 964 w 964"/>
                <a:gd name="T7" fmla="*/ 482 h 964"/>
                <a:gd name="T8" fmla="*/ 482 w 964"/>
                <a:gd name="T9" fmla="*/ 0 h 964"/>
                <a:gd name="T10" fmla="*/ 482 w 964"/>
                <a:gd name="T11" fmla="*/ 894 h 964"/>
                <a:gd name="T12" fmla="*/ 71 w 964"/>
                <a:gd name="T13" fmla="*/ 482 h 964"/>
                <a:gd name="T14" fmla="*/ 482 w 964"/>
                <a:gd name="T15" fmla="*/ 71 h 964"/>
                <a:gd name="T16" fmla="*/ 894 w 964"/>
                <a:gd name="T17" fmla="*/ 482 h 964"/>
                <a:gd name="T18" fmla="*/ 482 w 964"/>
                <a:gd name="T19" fmla="*/ 89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4" h="964">
                  <a:moveTo>
                    <a:pt x="482" y="0"/>
                  </a:moveTo>
                  <a:cubicBezTo>
                    <a:pt x="216" y="0"/>
                    <a:pt x="0" y="216"/>
                    <a:pt x="0" y="482"/>
                  </a:cubicBezTo>
                  <a:cubicBezTo>
                    <a:pt x="0" y="748"/>
                    <a:pt x="216" y="964"/>
                    <a:pt x="482" y="964"/>
                  </a:cubicBezTo>
                  <a:cubicBezTo>
                    <a:pt x="749" y="964"/>
                    <a:pt x="964" y="748"/>
                    <a:pt x="964" y="482"/>
                  </a:cubicBezTo>
                  <a:cubicBezTo>
                    <a:pt x="964" y="216"/>
                    <a:pt x="749" y="0"/>
                    <a:pt x="482" y="0"/>
                  </a:cubicBezTo>
                  <a:close/>
                  <a:moveTo>
                    <a:pt x="482" y="894"/>
                  </a:moveTo>
                  <a:cubicBezTo>
                    <a:pt x="255" y="894"/>
                    <a:pt x="71" y="709"/>
                    <a:pt x="71" y="482"/>
                  </a:cubicBezTo>
                  <a:cubicBezTo>
                    <a:pt x="71" y="255"/>
                    <a:pt x="255" y="71"/>
                    <a:pt x="482" y="71"/>
                  </a:cubicBezTo>
                  <a:cubicBezTo>
                    <a:pt x="709" y="71"/>
                    <a:pt x="894" y="255"/>
                    <a:pt x="894" y="482"/>
                  </a:cubicBezTo>
                  <a:cubicBezTo>
                    <a:pt x="894" y="709"/>
                    <a:pt x="709" y="894"/>
                    <a:pt x="482" y="894"/>
                  </a:cubicBezTo>
                  <a:close/>
                </a:path>
              </a:pathLst>
            </a:custGeom>
            <a:solidFill>
              <a:schemeClr val="tx2">
                <a:lumMod val="40000"/>
                <a:lumOff val="60000"/>
              </a:schemeClr>
            </a:solidFill>
            <a:ln>
              <a:noFill/>
            </a:ln>
          </p:spPr>
          <p:txBody>
            <a:bodyPr vert="horz" wrap="square" lIns="96924" tIns="48462" rIns="96924" bIns="48462" numCol="1" anchor="t" anchorCtr="0" compatLnSpc="1">
              <a:prstTxWarp prst="textNoShape">
                <a:avLst/>
              </a:prstTxWarp>
            </a:bodyPr>
            <a:lstStyle/>
            <a:p>
              <a:endParaRPr lang="en-US" sz="1827"/>
            </a:p>
          </p:txBody>
        </p:sp>
        <p:sp>
          <p:nvSpPr>
            <p:cNvPr id="39" name="Freeform 5">
              <a:extLst>
                <a:ext uri="{FF2B5EF4-FFF2-40B4-BE49-F238E27FC236}">
                  <a16:creationId xmlns:a16="http://schemas.microsoft.com/office/drawing/2014/main" id="{2BBC88A4-2AD7-4641-A8A2-A7CD2E60C001}"/>
                </a:ext>
              </a:extLst>
            </p:cNvPr>
            <p:cNvSpPr>
              <a:spLocks/>
            </p:cNvSpPr>
            <p:nvPr/>
          </p:nvSpPr>
          <p:spPr bwMode="auto">
            <a:xfrm>
              <a:off x="740289" y="1647865"/>
              <a:ext cx="269242" cy="278055"/>
            </a:xfrm>
            <a:custGeom>
              <a:avLst/>
              <a:gdLst>
                <a:gd name="T0" fmla="*/ 289 w 772"/>
                <a:gd name="T1" fmla="*/ 798 h 798"/>
                <a:gd name="T2" fmla="*/ 227 w 772"/>
                <a:gd name="T3" fmla="*/ 767 h 798"/>
                <a:gd name="T4" fmla="*/ 26 w 772"/>
                <a:gd name="T5" fmla="*/ 502 h 798"/>
                <a:gd name="T6" fmla="*/ 41 w 772"/>
                <a:gd name="T7" fmla="*/ 392 h 798"/>
                <a:gd name="T8" fmla="*/ 151 w 772"/>
                <a:gd name="T9" fmla="*/ 407 h 798"/>
                <a:gd name="T10" fmla="*/ 283 w 772"/>
                <a:gd name="T11" fmla="*/ 582 h 798"/>
                <a:gd name="T12" fmla="*/ 616 w 772"/>
                <a:gd name="T13" fmla="*/ 48 h 798"/>
                <a:gd name="T14" fmla="*/ 724 w 772"/>
                <a:gd name="T15" fmla="*/ 23 h 798"/>
                <a:gd name="T16" fmla="*/ 749 w 772"/>
                <a:gd name="T17" fmla="*/ 131 h 798"/>
                <a:gd name="T18" fmla="*/ 356 w 772"/>
                <a:gd name="T19" fmla="*/ 761 h 798"/>
                <a:gd name="T20" fmla="*/ 293 w 772"/>
                <a:gd name="T21" fmla="*/ 798 h 798"/>
                <a:gd name="T22" fmla="*/ 289 w 772"/>
                <a:gd name="T23" fmla="*/ 798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2" h="798">
                  <a:moveTo>
                    <a:pt x="289" y="798"/>
                  </a:moveTo>
                  <a:cubicBezTo>
                    <a:pt x="265" y="798"/>
                    <a:pt x="242" y="787"/>
                    <a:pt x="227" y="767"/>
                  </a:cubicBezTo>
                  <a:cubicBezTo>
                    <a:pt x="26" y="502"/>
                    <a:pt x="26" y="502"/>
                    <a:pt x="26" y="502"/>
                  </a:cubicBezTo>
                  <a:cubicBezTo>
                    <a:pt x="0" y="467"/>
                    <a:pt x="7" y="418"/>
                    <a:pt x="41" y="392"/>
                  </a:cubicBezTo>
                  <a:cubicBezTo>
                    <a:pt x="76" y="366"/>
                    <a:pt x="125" y="373"/>
                    <a:pt x="151" y="407"/>
                  </a:cubicBezTo>
                  <a:cubicBezTo>
                    <a:pt x="283" y="582"/>
                    <a:pt x="283" y="582"/>
                    <a:pt x="283" y="582"/>
                  </a:cubicBezTo>
                  <a:cubicBezTo>
                    <a:pt x="616" y="48"/>
                    <a:pt x="616" y="48"/>
                    <a:pt x="616" y="48"/>
                  </a:cubicBezTo>
                  <a:cubicBezTo>
                    <a:pt x="638" y="11"/>
                    <a:pt x="687" y="0"/>
                    <a:pt x="724" y="23"/>
                  </a:cubicBezTo>
                  <a:cubicBezTo>
                    <a:pt x="760" y="46"/>
                    <a:pt x="772" y="94"/>
                    <a:pt x="749" y="131"/>
                  </a:cubicBezTo>
                  <a:cubicBezTo>
                    <a:pt x="356" y="761"/>
                    <a:pt x="356" y="761"/>
                    <a:pt x="356" y="761"/>
                  </a:cubicBezTo>
                  <a:cubicBezTo>
                    <a:pt x="342" y="783"/>
                    <a:pt x="319" y="797"/>
                    <a:pt x="293" y="798"/>
                  </a:cubicBezTo>
                  <a:cubicBezTo>
                    <a:pt x="292" y="798"/>
                    <a:pt x="291" y="798"/>
                    <a:pt x="289" y="798"/>
                  </a:cubicBezTo>
                  <a:close/>
                </a:path>
              </a:pathLst>
            </a:custGeom>
            <a:solidFill>
              <a:srgbClr val="C00000"/>
            </a:solidFill>
            <a:ln>
              <a:noFill/>
            </a:ln>
          </p:spPr>
          <p:txBody>
            <a:bodyPr vert="horz" wrap="square" lIns="96924" tIns="48462" rIns="96924" bIns="48462" numCol="1" anchor="t" anchorCtr="0" compatLnSpc="1">
              <a:prstTxWarp prst="textNoShape">
                <a:avLst/>
              </a:prstTxWarp>
            </a:bodyPr>
            <a:lstStyle/>
            <a:p>
              <a:endParaRPr lang="en-US" sz="1827"/>
            </a:p>
          </p:txBody>
        </p:sp>
        <p:sp>
          <p:nvSpPr>
            <p:cNvPr id="40" name="TextBox 39">
              <a:extLst>
                <a:ext uri="{FF2B5EF4-FFF2-40B4-BE49-F238E27FC236}">
                  <a16:creationId xmlns:a16="http://schemas.microsoft.com/office/drawing/2014/main" id="{ABF4EA6D-D426-B141-A7D3-BAC4EFA4851F}"/>
                </a:ext>
              </a:extLst>
            </p:cNvPr>
            <p:cNvSpPr txBox="1"/>
            <p:nvPr/>
          </p:nvSpPr>
          <p:spPr>
            <a:xfrm>
              <a:off x="1151611" y="1652370"/>
              <a:ext cx="2194843" cy="275843"/>
            </a:xfrm>
            <a:prstGeom prst="rect">
              <a:avLst/>
            </a:prstGeom>
            <a:noFill/>
          </p:spPr>
          <p:txBody>
            <a:bodyPr wrap="square" lIns="0" tIns="0" rIns="0" bIns="0" rtlCol="0">
              <a:spAutoFit/>
            </a:bodyPr>
            <a:lstStyle/>
            <a:p>
              <a:r>
                <a:rPr lang="en-US" sz="1900" b="1" dirty="0">
                  <a:solidFill>
                    <a:schemeClr val="tx2">
                      <a:lumMod val="75000"/>
                    </a:schemeClr>
                  </a:solidFill>
                  <a:latin typeface="Lato" panose="020F0502020204030203" pitchFamily="34" charset="0"/>
                  <a:ea typeface="Roboto" panose="02000000000000000000" pitchFamily="2" charset="0"/>
                </a:rPr>
                <a:t>Confidentiality</a:t>
              </a:r>
              <a:endParaRPr lang="en-US" sz="1060" b="1" dirty="0">
                <a:solidFill>
                  <a:schemeClr val="tx2">
                    <a:lumMod val="75000"/>
                  </a:schemeClr>
                </a:solidFill>
                <a:latin typeface="Lato" panose="020F0502020204030203" pitchFamily="34" charset="0"/>
                <a:ea typeface="Roboto" panose="02000000000000000000" pitchFamily="2" charset="0"/>
              </a:endParaRPr>
            </a:p>
          </p:txBody>
        </p:sp>
      </p:grpSp>
      <p:grpSp>
        <p:nvGrpSpPr>
          <p:cNvPr id="41" name="Group 40">
            <a:extLst>
              <a:ext uri="{FF2B5EF4-FFF2-40B4-BE49-F238E27FC236}">
                <a16:creationId xmlns:a16="http://schemas.microsoft.com/office/drawing/2014/main" id="{6607803D-CCBC-834B-ACF4-0FF8D0F90DB7}"/>
              </a:ext>
            </a:extLst>
          </p:cNvPr>
          <p:cNvGrpSpPr/>
          <p:nvPr/>
        </p:nvGrpSpPr>
        <p:grpSpPr>
          <a:xfrm>
            <a:off x="6434226" y="2427311"/>
            <a:ext cx="3765801" cy="356737"/>
            <a:chOff x="4891087" y="1646262"/>
            <a:chExt cx="3552705" cy="336550"/>
          </a:xfrm>
        </p:grpSpPr>
        <p:sp>
          <p:nvSpPr>
            <p:cNvPr id="42" name="Freeform 6">
              <a:extLst>
                <a:ext uri="{FF2B5EF4-FFF2-40B4-BE49-F238E27FC236}">
                  <a16:creationId xmlns:a16="http://schemas.microsoft.com/office/drawing/2014/main" id="{F6234CC0-D069-014E-9946-047E408E1A7F}"/>
                </a:ext>
              </a:extLst>
            </p:cNvPr>
            <p:cNvSpPr>
              <a:spLocks noEditPoints="1"/>
            </p:cNvSpPr>
            <p:nvPr/>
          </p:nvSpPr>
          <p:spPr bwMode="auto">
            <a:xfrm>
              <a:off x="4891087" y="1646262"/>
              <a:ext cx="336552" cy="336550"/>
            </a:xfrm>
            <a:custGeom>
              <a:avLst/>
              <a:gdLst>
                <a:gd name="T0" fmla="*/ 482 w 964"/>
                <a:gd name="T1" fmla="*/ 0 h 964"/>
                <a:gd name="T2" fmla="*/ 0 w 964"/>
                <a:gd name="T3" fmla="*/ 482 h 964"/>
                <a:gd name="T4" fmla="*/ 482 w 964"/>
                <a:gd name="T5" fmla="*/ 964 h 964"/>
                <a:gd name="T6" fmla="*/ 964 w 964"/>
                <a:gd name="T7" fmla="*/ 482 h 964"/>
                <a:gd name="T8" fmla="*/ 482 w 964"/>
                <a:gd name="T9" fmla="*/ 0 h 964"/>
                <a:gd name="T10" fmla="*/ 482 w 964"/>
                <a:gd name="T11" fmla="*/ 894 h 964"/>
                <a:gd name="T12" fmla="*/ 71 w 964"/>
                <a:gd name="T13" fmla="*/ 482 h 964"/>
                <a:gd name="T14" fmla="*/ 482 w 964"/>
                <a:gd name="T15" fmla="*/ 71 h 964"/>
                <a:gd name="T16" fmla="*/ 894 w 964"/>
                <a:gd name="T17" fmla="*/ 482 h 964"/>
                <a:gd name="T18" fmla="*/ 482 w 964"/>
                <a:gd name="T19" fmla="*/ 89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4" h="964">
                  <a:moveTo>
                    <a:pt x="482" y="0"/>
                  </a:moveTo>
                  <a:cubicBezTo>
                    <a:pt x="216" y="0"/>
                    <a:pt x="0" y="216"/>
                    <a:pt x="0" y="482"/>
                  </a:cubicBezTo>
                  <a:cubicBezTo>
                    <a:pt x="0" y="748"/>
                    <a:pt x="216" y="964"/>
                    <a:pt x="482" y="964"/>
                  </a:cubicBezTo>
                  <a:cubicBezTo>
                    <a:pt x="749" y="964"/>
                    <a:pt x="964" y="748"/>
                    <a:pt x="964" y="482"/>
                  </a:cubicBezTo>
                  <a:cubicBezTo>
                    <a:pt x="964" y="216"/>
                    <a:pt x="749" y="0"/>
                    <a:pt x="482" y="0"/>
                  </a:cubicBezTo>
                  <a:close/>
                  <a:moveTo>
                    <a:pt x="482" y="894"/>
                  </a:moveTo>
                  <a:cubicBezTo>
                    <a:pt x="255" y="894"/>
                    <a:pt x="71" y="709"/>
                    <a:pt x="71" y="482"/>
                  </a:cubicBezTo>
                  <a:cubicBezTo>
                    <a:pt x="71" y="255"/>
                    <a:pt x="255" y="71"/>
                    <a:pt x="482" y="71"/>
                  </a:cubicBezTo>
                  <a:cubicBezTo>
                    <a:pt x="709" y="71"/>
                    <a:pt x="894" y="255"/>
                    <a:pt x="894" y="482"/>
                  </a:cubicBezTo>
                  <a:cubicBezTo>
                    <a:pt x="894" y="709"/>
                    <a:pt x="709" y="894"/>
                    <a:pt x="482" y="894"/>
                  </a:cubicBezTo>
                  <a:close/>
                </a:path>
              </a:pathLst>
            </a:custGeom>
            <a:solidFill>
              <a:schemeClr val="tx2">
                <a:lumMod val="40000"/>
                <a:lumOff val="60000"/>
              </a:schemeClr>
            </a:solidFill>
            <a:ln>
              <a:noFill/>
            </a:ln>
          </p:spPr>
          <p:txBody>
            <a:bodyPr vert="horz" wrap="square" lIns="96924" tIns="48462" rIns="96924" bIns="48462" numCol="1" anchor="t" anchorCtr="0" compatLnSpc="1">
              <a:prstTxWarp prst="textNoShape">
                <a:avLst/>
              </a:prstTxWarp>
            </a:bodyPr>
            <a:lstStyle/>
            <a:p>
              <a:endParaRPr lang="en-US" sz="1827"/>
            </a:p>
          </p:txBody>
        </p:sp>
        <p:sp>
          <p:nvSpPr>
            <p:cNvPr id="43" name="Freeform 5">
              <a:extLst>
                <a:ext uri="{FF2B5EF4-FFF2-40B4-BE49-F238E27FC236}">
                  <a16:creationId xmlns:a16="http://schemas.microsoft.com/office/drawing/2014/main" id="{8E705FAB-3BF8-8847-A1E4-B375A74F9A38}"/>
                </a:ext>
              </a:extLst>
            </p:cNvPr>
            <p:cNvSpPr>
              <a:spLocks/>
            </p:cNvSpPr>
            <p:nvPr/>
          </p:nvSpPr>
          <p:spPr bwMode="auto">
            <a:xfrm>
              <a:off x="4945576" y="1647865"/>
              <a:ext cx="269242" cy="278055"/>
            </a:xfrm>
            <a:custGeom>
              <a:avLst/>
              <a:gdLst>
                <a:gd name="T0" fmla="*/ 289 w 772"/>
                <a:gd name="T1" fmla="*/ 798 h 798"/>
                <a:gd name="T2" fmla="*/ 227 w 772"/>
                <a:gd name="T3" fmla="*/ 767 h 798"/>
                <a:gd name="T4" fmla="*/ 26 w 772"/>
                <a:gd name="T5" fmla="*/ 502 h 798"/>
                <a:gd name="T6" fmla="*/ 41 w 772"/>
                <a:gd name="T7" fmla="*/ 392 h 798"/>
                <a:gd name="T8" fmla="*/ 151 w 772"/>
                <a:gd name="T9" fmla="*/ 407 h 798"/>
                <a:gd name="T10" fmla="*/ 283 w 772"/>
                <a:gd name="T11" fmla="*/ 582 h 798"/>
                <a:gd name="T12" fmla="*/ 616 w 772"/>
                <a:gd name="T13" fmla="*/ 48 h 798"/>
                <a:gd name="T14" fmla="*/ 724 w 772"/>
                <a:gd name="T15" fmla="*/ 23 h 798"/>
                <a:gd name="T16" fmla="*/ 749 w 772"/>
                <a:gd name="T17" fmla="*/ 131 h 798"/>
                <a:gd name="T18" fmla="*/ 356 w 772"/>
                <a:gd name="T19" fmla="*/ 761 h 798"/>
                <a:gd name="T20" fmla="*/ 293 w 772"/>
                <a:gd name="T21" fmla="*/ 798 h 798"/>
                <a:gd name="T22" fmla="*/ 289 w 772"/>
                <a:gd name="T23" fmla="*/ 798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2" h="798">
                  <a:moveTo>
                    <a:pt x="289" y="798"/>
                  </a:moveTo>
                  <a:cubicBezTo>
                    <a:pt x="265" y="798"/>
                    <a:pt x="242" y="787"/>
                    <a:pt x="227" y="767"/>
                  </a:cubicBezTo>
                  <a:cubicBezTo>
                    <a:pt x="26" y="502"/>
                    <a:pt x="26" y="502"/>
                    <a:pt x="26" y="502"/>
                  </a:cubicBezTo>
                  <a:cubicBezTo>
                    <a:pt x="0" y="467"/>
                    <a:pt x="7" y="418"/>
                    <a:pt x="41" y="392"/>
                  </a:cubicBezTo>
                  <a:cubicBezTo>
                    <a:pt x="76" y="366"/>
                    <a:pt x="125" y="373"/>
                    <a:pt x="151" y="407"/>
                  </a:cubicBezTo>
                  <a:cubicBezTo>
                    <a:pt x="283" y="582"/>
                    <a:pt x="283" y="582"/>
                    <a:pt x="283" y="582"/>
                  </a:cubicBezTo>
                  <a:cubicBezTo>
                    <a:pt x="616" y="48"/>
                    <a:pt x="616" y="48"/>
                    <a:pt x="616" y="48"/>
                  </a:cubicBezTo>
                  <a:cubicBezTo>
                    <a:pt x="638" y="11"/>
                    <a:pt x="687" y="0"/>
                    <a:pt x="724" y="23"/>
                  </a:cubicBezTo>
                  <a:cubicBezTo>
                    <a:pt x="760" y="46"/>
                    <a:pt x="772" y="94"/>
                    <a:pt x="749" y="131"/>
                  </a:cubicBezTo>
                  <a:cubicBezTo>
                    <a:pt x="356" y="761"/>
                    <a:pt x="356" y="761"/>
                    <a:pt x="356" y="761"/>
                  </a:cubicBezTo>
                  <a:cubicBezTo>
                    <a:pt x="342" y="783"/>
                    <a:pt x="319" y="797"/>
                    <a:pt x="293" y="798"/>
                  </a:cubicBezTo>
                  <a:cubicBezTo>
                    <a:pt x="292" y="798"/>
                    <a:pt x="291" y="798"/>
                    <a:pt x="289" y="798"/>
                  </a:cubicBezTo>
                  <a:close/>
                </a:path>
              </a:pathLst>
            </a:custGeom>
            <a:solidFill>
              <a:srgbClr val="C00000"/>
            </a:solidFill>
            <a:ln>
              <a:noFill/>
            </a:ln>
          </p:spPr>
          <p:txBody>
            <a:bodyPr vert="horz" wrap="square" lIns="96924" tIns="48462" rIns="96924" bIns="48462" numCol="1" anchor="t" anchorCtr="0" compatLnSpc="1">
              <a:prstTxWarp prst="textNoShape">
                <a:avLst/>
              </a:prstTxWarp>
            </a:bodyPr>
            <a:lstStyle/>
            <a:p>
              <a:endParaRPr lang="en-US" sz="1827"/>
            </a:p>
          </p:txBody>
        </p:sp>
        <p:sp>
          <p:nvSpPr>
            <p:cNvPr id="44" name="TextBox 43">
              <a:extLst>
                <a:ext uri="{FF2B5EF4-FFF2-40B4-BE49-F238E27FC236}">
                  <a16:creationId xmlns:a16="http://schemas.microsoft.com/office/drawing/2014/main" id="{ADA3C915-BE02-FB4D-8046-800A1D20A5B4}"/>
                </a:ext>
              </a:extLst>
            </p:cNvPr>
            <p:cNvSpPr txBox="1"/>
            <p:nvPr/>
          </p:nvSpPr>
          <p:spPr>
            <a:xfrm>
              <a:off x="5498978" y="1663912"/>
              <a:ext cx="2944814" cy="275843"/>
            </a:xfrm>
            <a:prstGeom prst="rect">
              <a:avLst/>
            </a:prstGeom>
            <a:noFill/>
          </p:spPr>
          <p:txBody>
            <a:bodyPr wrap="square" lIns="0" tIns="0" rIns="0" bIns="0" rtlCol="0">
              <a:spAutoFit/>
            </a:bodyPr>
            <a:lstStyle/>
            <a:p>
              <a:r>
                <a:rPr lang="en-US" sz="1900" b="1" dirty="0">
                  <a:solidFill>
                    <a:schemeClr val="tx2">
                      <a:lumMod val="75000"/>
                    </a:schemeClr>
                  </a:solidFill>
                  <a:latin typeface="Lato" panose="020F0502020204030203" pitchFamily="34" charset="0"/>
                  <a:ea typeface="Roboto" panose="02000000000000000000" pitchFamily="2" charset="0"/>
                </a:rPr>
                <a:t>Technology</a:t>
              </a:r>
            </a:p>
          </p:txBody>
        </p:sp>
      </p:grpSp>
      <p:grpSp>
        <p:nvGrpSpPr>
          <p:cNvPr id="45" name="Group 44">
            <a:extLst>
              <a:ext uri="{FF2B5EF4-FFF2-40B4-BE49-F238E27FC236}">
                <a16:creationId xmlns:a16="http://schemas.microsoft.com/office/drawing/2014/main" id="{D27DA4C9-3825-5E4C-8B53-5B9A2A5268AF}"/>
              </a:ext>
            </a:extLst>
          </p:cNvPr>
          <p:cNvGrpSpPr/>
          <p:nvPr/>
        </p:nvGrpSpPr>
        <p:grpSpPr>
          <a:xfrm>
            <a:off x="3339958" y="3013031"/>
            <a:ext cx="3218686" cy="356736"/>
            <a:chOff x="685800" y="1646262"/>
            <a:chExt cx="3482756" cy="336550"/>
          </a:xfrm>
        </p:grpSpPr>
        <p:sp>
          <p:nvSpPr>
            <p:cNvPr id="46" name="Freeform 6">
              <a:extLst>
                <a:ext uri="{FF2B5EF4-FFF2-40B4-BE49-F238E27FC236}">
                  <a16:creationId xmlns:a16="http://schemas.microsoft.com/office/drawing/2014/main" id="{941F8917-431C-C843-8FE2-7E4C69E38957}"/>
                </a:ext>
              </a:extLst>
            </p:cNvPr>
            <p:cNvSpPr>
              <a:spLocks noEditPoints="1"/>
            </p:cNvSpPr>
            <p:nvPr/>
          </p:nvSpPr>
          <p:spPr bwMode="auto">
            <a:xfrm>
              <a:off x="685800" y="1646262"/>
              <a:ext cx="336552" cy="336550"/>
            </a:xfrm>
            <a:custGeom>
              <a:avLst/>
              <a:gdLst>
                <a:gd name="T0" fmla="*/ 482 w 964"/>
                <a:gd name="T1" fmla="*/ 0 h 964"/>
                <a:gd name="T2" fmla="*/ 0 w 964"/>
                <a:gd name="T3" fmla="*/ 482 h 964"/>
                <a:gd name="T4" fmla="*/ 482 w 964"/>
                <a:gd name="T5" fmla="*/ 964 h 964"/>
                <a:gd name="T6" fmla="*/ 964 w 964"/>
                <a:gd name="T7" fmla="*/ 482 h 964"/>
                <a:gd name="T8" fmla="*/ 482 w 964"/>
                <a:gd name="T9" fmla="*/ 0 h 964"/>
                <a:gd name="T10" fmla="*/ 482 w 964"/>
                <a:gd name="T11" fmla="*/ 894 h 964"/>
                <a:gd name="T12" fmla="*/ 71 w 964"/>
                <a:gd name="T13" fmla="*/ 482 h 964"/>
                <a:gd name="T14" fmla="*/ 482 w 964"/>
                <a:gd name="T15" fmla="*/ 71 h 964"/>
                <a:gd name="T16" fmla="*/ 894 w 964"/>
                <a:gd name="T17" fmla="*/ 482 h 964"/>
                <a:gd name="T18" fmla="*/ 482 w 964"/>
                <a:gd name="T19" fmla="*/ 89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4" h="964">
                  <a:moveTo>
                    <a:pt x="482" y="0"/>
                  </a:moveTo>
                  <a:cubicBezTo>
                    <a:pt x="216" y="0"/>
                    <a:pt x="0" y="216"/>
                    <a:pt x="0" y="482"/>
                  </a:cubicBezTo>
                  <a:cubicBezTo>
                    <a:pt x="0" y="748"/>
                    <a:pt x="216" y="964"/>
                    <a:pt x="482" y="964"/>
                  </a:cubicBezTo>
                  <a:cubicBezTo>
                    <a:pt x="749" y="964"/>
                    <a:pt x="964" y="748"/>
                    <a:pt x="964" y="482"/>
                  </a:cubicBezTo>
                  <a:cubicBezTo>
                    <a:pt x="964" y="216"/>
                    <a:pt x="749" y="0"/>
                    <a:pt x="482" y="0"/>
                  </a:cubicBezTo>
                  <a:close/>
                  <a:moveTo>
                    <a:pt x="482" y="894"/>
                  </a:moveTo>
                  <a:cubicBezTo>
                    <a:pt x="255" y="894"/>
                    <a:pt x="71" y="709"/>
                    <a:pt x="71" y="482"/>
                  </a:cubicBezTo>
                  <a:cubicBezTo>
                    <a:pt x="71" y="255"/>
                    <a:pt x="255" y="71"/>
                    <a:pt x="482" y="71"/>
                  </a:cubicBezTo>
                  <a:cubicBezTo>
                    <a:pt x="709" y="71"/>
                    <a:pt x="894" y="255"/>
                    <a:pt x="894" y="482"/>
                  </a:cubicBezTo>
                  <a:cubicBezTo>
                    <a:pt x="894" y="709"/>
                    <a:pt x="709" y="894"/>
                    <a:pt x="482" y="894"/>
                  </a:cubicBezTo>
                  <a:close/>
                </a:path>
              </a:pathLst>
            </a:custGeom>
            <a:solidFill>
              <a:schemeClr val="tx2">
                <a:lumMod val="40000"/>
                <a:lumOff val="60000"/>
              </a:schemeClr>
            </a:solidFill>
            <a:ln>
              <a:noFill/>
            </a:ln>
          </p:spPr>
          <p:txBody>
            <a:bodyPr vert="horz" wrap="square" lIns="96924" tIns="48462" rIns="96924" bIns="48462" numCol="1" anchor="t" anchorCtr="0" compatLnSpc="1">
              <a:prstTxWarp prst="textNoShape">
                <a:avLst/>
              </a:prstTxWarp>
            </a:bodyPr>
            <a:lstStyle/>
            <a:p>
              <a:endParaRPr lang="en-US" sz="1827"/>
            </a:p>
          </p:txBody>
        </p:sp>
        <p:sp>
          <p:nvSpPr>
            <p:cNvPr id="47" name="Freeform 5">
              <a:extLst>
                <a:ext uri="{FF2B5EF4-FFF2-40B4-BE49-F238E27FC236}">
                  <a16:creationId xmlns:a16="http://schemas.microsoft.com/office/drawing/2014/main" id="{4BC4D185-8801-6546-9086-B678E1F3063A}"/>
                </a:ext>
              </a:extLst>
            </p:cNvPr>
            <p:cNvSpPr>
              <a:spLocks/>
            </p:cNvSpPr>
            <p:nvPr/>
          </p:nvSpPr>
          <p:spPr bwMode="auto">
            <a:xfrm>
              <a:off x="740289" y="1647865"/>
              <a:ext cx="269242" cy="278055"/>
            </a:xfrm>
            <a:custGeom>
              <a:avLst/>
              <a:gdLst>
                <a:gd name="T0" fmla="*/ 289 w 772"/>
                <a:gd name="T1" fmla="*/ 798 h 798"/>
                <a:gd name="T2" fmla="*/ 227 w 772"/>
                <a:gd name="T3" fmla="*/ 767 h 798"/>
                <a:gd name="T4" fmla="*/ 26 w 772"/>
                <a:gd name="T5" fmla="*/ 502 h 798"/>
                <a:gd name="T6" fmla="*/ 41 w 772"/>
                <a:gd name="T7" fmla="*/ 392 h 798"/>
                <a:gd name="T8" fmla="*/ 151 w 772"/>
                <a:gd name="T9" fmla="*/ 407 h 798"/>
                <a:gd name="T10" fmla="*/ 283 w 772"/>
                <a:gd name="T11" fmla="*/ 582 h 798"/>
                <a:gd name="T12" fmla="*/ 616 w 772"/>
                <a:gd name="T13" fmla="*/ 48 h 798"/>
                <a:gd name="T14" fmla="*/ 724 w 772"/>
                <a:gd name="T15" fmla="*/ 23 h 798"/>
                <a:gd name="T16" fmla="*/ 749 w 772"/>
                <a:gd name="T17" fmla="*/ 131 h 798"/>
                <a:gd name="T18" fmla="*/ 356 w 772"/>
                <a:gd name="T19" fmla="*/ 761 h 798"/>
                <a:gd name="T20" fmla="*/ 293 w 772"/>
                <a:gd name="T21" fmla="*/ 798 h 798"/>
                <a:gd name="T22" fmla="*/ 289 w 772"/>
                <a:gd name="T23" fmla="*/ 798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2" h="798">
                  <a:moveTo>
                    <a:pt x="289" y="798"/>
                  </a:moveTo>
                  <a:cubicBezTo>
                    <a:pt x="265" y="798"/>
                    <a:pt x="242" y="787"/>
                    <a:pt x="227" y="767"/>
                  </a:cubicBezTo>
                  <a:cubicBezTo>
                    <a:pt x="26" y="502"/>
                    <a:pt x="26" y="502"/>
                    <a:pt x="26" y="502"/>
                  </a:cubicBezTo>
                  <a:cubicBezTo>
                    <a:pt x="0" y="467"/>
                    <a:pt x="7" y="418"/>
                    <a:pt x="41" y="392"/>
                  </a:cubicBezTo>
                  <a:cubicBezTo>
                    <a:pt x="76" y="366"/>
                    <a:pt x="125" y="373"/>
                    <a:pt x="151" y="407"/>
                  </a:cubicBezTo>
                  <a:cubicBezTo>
                    <a:pt x="283" y="582"/>
                    <a:pt x="283" y="582"/>
                    <a:pt x="283" y="582"/>
                  </a:cubicBezTo>
                  <a:cubicBezTo>
                    <a:pt x="616" y="48"/>
                    <a:pt x="616" y="48"/>
                    <a:pt x="616" y="48"/>
                  </a:cubicBezTo>
                  <a:cubicBezTo>
                    <a:pt x="638" y="11"/>
                    <a:pt x="687" y="0"/>
                    <a:pt x="724" y="23"/>
                  </a:cubicBezTo>
                  <a:cubicBezTo>
                    <a:pt x="760" y="46"/>
                    <a:pt x="772" y="94"/>
                    <a:pt x="749" y="131"/>
                  </a:cubicBezTo>
                  <a:cubicBezTo>
                    <a:pt x="356" y="761"/>
                    <a:pt x="356" y="761"/>
                    <a:pt x="356" y="761"/>
                  </a:cubicBezTo>
                  <a:cubicBezTo>
                    <a:pt x="342" y="783"/>
                    <a:pt x="319" y="797"/>
                    <a:pt x="293" y="798"/>
                  </a:cubicBezTo>
                  <a:cubicBezTo>
                    <a:pt x="292" y="798"/>
                    <a:pt x="291" y="798"/>
                    <a:pt x="289" y="798"/>
                  </a:cubicBezTo>
                  <a:close/>
                </a:path>
              </a:pathLst>
            </a:custGeom>
            <a:solidFill>
              <a:srgbClr val="C00000"/>
            </a:solidFill>
            <a:ln>
              <a:noFill/>
            </a:ln>
          </p:spPr>
          <p:txBody>
            <a:bodyPr vert="horz" wrap="square" lIns="96924" tIns="48462" rIns="96924" bIns="48462" numCol="1" anchor="t" anchorCtr="0" compatLnSpc="1">
              <a:prstTxWarp prst="textNoShape">
                <a:avLst/>
              </a:prstTxWarp>
            </a:bodyPr>
            <a:lstStyle/>
            <a:p>
              <a:endParaRPr lang="en-US" sz="1827" dirty="0"/>
            </a:p>
          </p:txBody>
        </p:sp>
        <p:sp>
          <p:nvSpPr>
            <p:cNvPr id="48" name="TextBox 47">
              <a:extLst>
                <a:ext uri="{FF2B5EF4-FFF2-40B4-BE49-F238E27FC236}">
                  <a16:creationId xmlns:a16="http://schemas.microsoft.com/office/drawing/2014/main" id="{99FE1C01-7872-394E-8A94-91B61B4778AD}"/>
                </a:ext>
              </a:extLst>
            </p:cNvPr>
            <p:cNvSpPr txBox="1"/>
            <p:nvPr/>
          </p:nvSpPr>
          <p:spPr>
            <a:xfrm>
              <a:off x="1223742" y="1667147"/>
              <a:ext cx="2944814" cy="275843"/>
            </a:xfrm>
            <a:prstGeom prst="rect">
              <a:avLst/>
            </a:prstGeom>
            <a:noFill/>
          </p:spPr>
          <p:txBody>
            <a:bodyPr wrap="square" lIns="0" tIns="0" rIns="0" bIns="0" rtlCol="0">
              <a:spAutoFit/>
            </a:bodyPr>
            <a:lstStyle/>
            <a:p>
              <a:r>
                <a:rPr lang="en-US" sz="1900" b="1" dirty="0">
                  <a:solidFill>
                    <a:schemeClr val="tx2">
                      <a:lumMod val="75000"/>
                    </a:schemeClr>
                  </a:solidFill>
                  <a:latin typeface="Lato" panose="020F0502020204030203" pitchFamily="34" charset="0"/>
                  <a:ea typeface="Roboto" panose="02000000000000000000" pitchFamily="2" charset="0"/>
                </a:rPr>
                <a:t>General Process</a:t>
              </a:r>
              <a:endParaRPr lang="en-US" sz="1060" b="1" dirty="0">
                <a:solidFill>
                  <a:schemeClr val="tx2">
                    <a:lumMod val="75000"/>
                  </a:schemeClr>
                </a:solidFill>
                <a:latin typeface="Lato" panose="020F0502020204030203" pitchFamily="34" charset="0"/>
                <a:ea typeface="Roboto" panose="02000000000000000000" pitchFamily="2" charset="0"/>
              </a:endParaRPr>
            </a:p>
          </p:txBody>
        </p:sp>
      </p:grpSp>
      <p:grpSp>
        <p:nvGrpSpPr>
          <p:cNvPr id="49" name="Group 48">
            <a:extLst>
              <a:ext uri="{FF2B5EF4-FFF2-40B4-BE49-F238E27FC236}">
                <a16:creationId xmlns:a16="http://schemas.microsoft.com/office/drawing/2014/main" id="{DA7E125D-D0E8-A54E-906F-248F6F3A8609}"/>
              </a:ext>
            </a:extLst>
          </p:cNvPr>
          <p:cNvGrpSpPr/>
          <p:nvPr/>
        </p:nvGrpSpPr>
        <p:grpSpPr>
          <a:xfrm>
            <a:off x="6447815" y="3016335"/>
            <a:ext cx="3765801" cy="356737"/>
            <a:chOff x="4891087" y="1646262"/>
            <a:chExt cx="3552705" cy="336550"/>
          </a:xfrm>
        </p:grpSpPr>
        <p:sp>
          <p:nvSpPr>
            <p:cNvPr id="50" name="Freeform 6">
              <a:extLst>
                <a:ext uri="{FF2B5EF4-FFF2-40B4-BE49-F238E27FC236}">
                  <a16:creationId xmlns:a16="http://schemas.microsoft.com/office/drawing/2014/main" id="{DC7BBD8C-0236-8747-99E8-9254E0635B3B}"/>
                </a:ext>
              </a:extLst>
            </p:cNvPr>
            <p:cNvSpPr>
              <a:spLocks noEditPoints="1"/>
            </p:cNvSpPr>
            <p:nvPr/>
          </p:nvSpPr>
          <p:spPr bwMode="auto">
            <a:xfrm>
              <a:off x="4891087" y="1646262"/>
              <a:ext cx="336552" cy="336550"/>
            </a:xfrm>
            <a:custGeom>
              <a:avLst/>
              <a:gdLst>
                <a:gd name="T0" fmla="*/ 482 w 964"/>
                <a:gd name="T1" fmla="*/ 0 h 964"/>
                <a:gd name="T2" fmla="*/ 0 w 964"/>
                <a:gd name="T3" fmla="*/ 482 h 964"/>
                <a:gd name="T4" fmla="*/ 482 w 964"/>
                <a:gd name="T5" fmla="*/ 964 h 964"/>
                <a:gd name="T6" fmla="*/ 964 w 964"/>
                <a:gd name="T7" fmla="*/ 482 h 964"/>
                <a:gd name="T8" fmla="*/ 482 w 964"/>
                <a:gd name="T9" fmla="*/ 0 h 964"/>
                <a:gd name="T10" fmla="*/ 482 w 964"/>
                <a:gd name="T11" fmla="*/ 894 h 964"/>
                <a:gd name="T12" fmla="*/ 71 w 964"/>
                <a:gd name="T13" fmla="*/ 482 h 964"/>
                <a:gd name="T14" fmla="*/ 482 w 964"/>
                <a:gd name="T15" fmla="*/ 71 h 964"/>
                <a:gd name="T16" fmla="*/ 894 w 964"/>
                <a:gd name="T17" fmla="*/ 482 h 964"/>
                <a:gd name="T18" fmla="*/ 482 w 964"/>
                <a:gd name="T19" fmla="*/ 89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4" h="964">
                  <a:moveTo>
                    <a:pt x="482" y="0"/>
                  </a:moveTo>
                  <a:cubicBezTo>
                    <a:pt x="216" y="0"/>
                    <a:pt x="0" y="216"/>
                    <a:pt x="0" y="482"/>
                  </a:cubicBezTo>
                  <a:cubicBezTo>
                    <a:pt x="0" y="748"/>
                    <a:pt x="216" y="964"/>
                    <a:pt x="482" y="964"/>
                  </a:cubicBezTo>
                  <a:cubicBezTo>
                    <a:pt x="749" y="964"/>
                    <a:pt x="964" y="748"/>
                    <a:pt x="964" y="482"/>
                  </a:cubicBezTo>
                  <a:cubicBezTo>
                    <a:pt x="964" y="216"/>
                    <a:pt x="749" y="0"/>
                    <a:pt x="482" y="0"/>
                  </a:cubicBezTo>
                  <a:close/>
                  <a:moveTo>
                    <a:pt x="482" y="894"/>
                  </a:moveTo>
                  <a:cubicBezTo>
                    <a:pt x="255" y="894"/>
                    <a:pt x="71" y="709"/>
                    <a:pt x="71" y="482"/>
                  </a:cubicBezTo>
                  <a:cubicBezTo>
                    <a:pt x="71" y="255"/>
                    <a:pt x="255" y="71"/>
                    <a:pt x="482" y="71"/>
                  </a:cubicBezTo>
                  <a:cubicBezTo>
                    <a:pt x="709" y="71"/>
                    <a:pt x="894" y="255"/>
                    <a:pt x="894" y="482"/>
                  </a:cubicBezTo>
                  <a:cubicBezTo>
                    <a:pt x="894" y="709"/>
                    <a:pt x="709" y="894"/>
                    <a:pt x="482" y="894"/>
                  </a:cubicBezTo>
                  <a:close/>
                </a:path>
              </a:pathLst>
            </a:custGeom>
            <a:solidFill>
              <a:schemeClr val="tx2">
                <a:lumMod val="40000"/>
                <a:lumOff val="60000"/>
              </a:schemeClr>
            </a:solidFill>
            <a:ln>
              <a:noFill/>
            </a:ln>
          </p:spPr>
          <p:txBody>
            <a:bodyPr vert="horz" wrap="square" lIns="96924" tIns="48462" rIns="96924" bIns="48462" numCol="1" anchor="t" anchorCtr="0" compatLnSpc="1">
              <a:prstTxWarp prst="textNoShape">
                <a:avLst/>
              </a:prstTxWarp>
            </a:bodyPr>
            <a:lstStyle/>
            <a:p>
              <a:endParaRPr lang="en-US" sz="1827"/>
            </a:p>
          </p:txBody>
        </p:sp>
        <p:sp>
          <p:nvSpPr>
            <p:cNvPr id="51" name="Freeform 5">
              <a:extLst>
                <a:ext uri="{FF2B5EF4-FFF2-40B4-BE49-F238E27FC236}">
                  <a16:creationId xmlns:a16="http://schemas.microsoft.com/office/drawing/2014/main" id="{30946487-DDD1-8341-861C-1292FC1DEAC2}"/>
                </a:ext>
              </a:extLst>
            </p:cNvPr>
            <p:cNvSpPr>
              <a:spLocks/>
            </p:cNvSpPr>
            <p:nvPr/>
          </p:nvSpPr>
          <p:spPr bwMode="auto">
            <a:xfrm>
              <a:off x="4945576" y="1647865"/>
              <a:ext cx="269242" cy="278055"/>
            </a:xfrm>
            <a:custGeom>
              <a:avLst/>
              <a:gdLst>
                <a:gd name="T0" fmla="*/ 289 w 772"/>
                <a:gd name="T1" fmla="*/ 798 h 798"/>
                <a:gd name="T2" fmla="*/ 227 w 772"/>
                <a:gd name="T3" fmla="*/ 767 h 798"/>
                <a:gd name="T4" fmla="*/ 26 w 772"/>
                <a:gd name="T5" fmla="*/ 502 h 798"/>
                <a:gd name="T6" fmla="*/ 41 w 772"/>
                <a:gd name="T7" fmla="*/ 392 h 798"/>
                <a:gd name="T8" fmla="*/ 151 w 772"/>
                <a:gd name="T9" fmla="*/ 407 h 798"/>
                <a:gd name="T10" fmla="*/ 283 w 772"/>
                <a:gd name="T11" fmla="*/ 582 h 798"/>
                <a:gd name="T12" fmla="*/ 616 w 772"/>
                <a:gd name="T13" fmla="*/ 48 h 798"/>
                <a:gd name="T14" fmla="*/ 724 w 772"/>
                <a:gd name="T15" fmla="*/ 23 h 798"/>
                <a:gd name="T16" fmla="*/ 749 w 772"/>
                <a:gd name="T17" fmla="*/ 131 h 798"/>
                <a:gd name="T18" fmla="*/ 356 w 772"/>
                <a:gd name="T19" fmla="*/ 761 h 798"/>
                <a:gd name="T20" fmla="*/ 293 w 772"/>
                <a:gd name="T21" fmla="*/ 798 h 798"/>
                <a:gd name="T22" fmla="*/ 289 w 772"/>
                <a:gd name="T23" fmla="*/ 798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2" h="798">
                  <a:moveTo>
                    <a:pt x="289" y="798"/>
                  </a:moveTo>
                  <a:cubicBezTo>
                    <a:pt x="265" y="798"/>
                    <a:pt x="242" y="787"/>
                    <a:pt x="227" y="767"/>
                  </a:cubicBezTo>
                  <a:cubicBezTo>
                    <a:pt x="26" y="502"/>
                    <a:pt x="26" y="502"/>
                    <a:pt x="26" y="502"/>
                  </a:cubicBezTo>
                  <a:cubicBezTo>
                    <a:pt x="0" y="467"/>
                    <a:pt x="7" y="418"/>
                    <a:pt x="41" y="392"/>
                  </a:cubicBezTo>
                  <a:cubicBezTo>
                    <a:pt x="76" y="366"/>
                    <a:pt x="125" y="373"/>
                    <a:pt x="151" y="407"/>
                  </a:cubicBezTo>
                  <a:cubicBezTo>
                    <a:pt x="283" y="582"/>
                    <a:pt x="283" y="582"/>
                    <a:pt x="283" y="582"/>
                  </a:cubicBezTo>
                  <a:cubicBezTo>
                    <a:pt x="616" y="48"/>
                    <a:pt x="616" y="48"/>
                    <a:pt x="616" y="48"/>
                  </a:cubicBezTo>
                  <a:cubicBezTo>
                    <a:pt x="638" y="11"/>
                    <a:pt x="687" y="0"/>
                    <a:pt x="724" y="23"/>
                  </a:cubicBezTo>
                  <a:cubicBezTo>
                    <a:pt x="760" y="46"/>
                    <a:pt x="772" y="94"/>
                    <a:pt x="749" y="131"/>
                  </a:cubicBezTo>
                  <a:cubicBezTo>
                    <a:pt x="356" y="761"/>
                    <a:pt x="356" y="761"/>
                    <a:pt x="356" y="761"/>
                  </a:cubicBezTo>
                  <a:cubicBezTo>
                    <a:pt x="342" y="783"/>
                    <a:pt x="319" y="797"/>
                    <a:pt x="293" y="798"/>
                  </a:cubicBezTo>
                  <a:cubicBezTo>
                    <a:pt x="292" y="798"/>
                    <a:pt x="291" y="798"/>
                    <a:pt x="289" y="798"/>
                  </a:cubicBezTo>
                  <a:close/>
                </a:path>
              </a:pathLst>
            </a:custGeom>
            <a:solidFill>
              <a:srgbClr val="C00000"/>
            </a:solidFill>
            <a:ln>
              <a:noFill/>
            </a:ln>
          </p:spPr>
          <p:txBody>
            <a:bodyPr vert="horz" wrap="square" lIns="96924" tIns="48462" rIns="96924" bIns="48462" numCol="1" anchor="t" anchorCtr="0" compatLnSpc="1">
              <a:prstTxWarp prst="textNoShape">
                <a:avLst/>
              </a:prstTxWarp>
            </a:bodyPr>
            <a:lstStyle/>
            <a:p>
              <a:endParaRPr lang="en-US" sz="1827" dirty="0"/>
            </a:p>
          </p:txBody>
        </p:sp>
        <p:sp>
          <p:nvSpPr>
            <p:cNvPr id="52" name="TextBox 51">
              <a:extLst>
                <a:ext uri="{FF2B5EF4-FFF2-40B4-BE49-F238E27FC236}">
                  <a16:creationId xmlns:a16="http://schemas.microsoft.com/office/drawing/2014/main" id="{58DF9C8F-11C9-0741-911B-3CD1B8408257}"/>
                </a:ext>
              </a:extLst>
            </p:cNvPr>
            <p:cNvSpPr txBox="1"/>
            <p:nvPr/>
          </p:nvSpPr>
          <p:spPr>
            <a:xfrm>
              <a:off x="5498978" y="1663912"/>
              <a:ext cx="2944814" cy="275843"/>
            </a:xfrm>
            <a:prstGeom prst="rect">
              <a:avLst/>
            </a:prstGeom>
            <a:noFill/>
          </p:spPr>
          <p:txBody>
            <a:bodyPr wrap="square" lIns="0" tIns="0" rIns="0" bIns="0" rtlCol="0">
              <a:spAutoFit/>
            </a:bodyPr>
            <a:lstStyle/>
            <a:p>
              <a:r>
                <a:rPr lang="en-US" sz="1900" b="1" dirty="0">
                  <a:solidFill>
                    <a:schemeClr val="tx2">
                      <a:lumMod val="75000"/>
                    </a:schemeClr>
                  </a:solidFill>
                  <a:latin typeface="Lato" panose="020F0502020204030203" pitchFamily="34" charset="0"/>
                  <a:ea typeface="Roboto" panose="02000000000000000000" pitchFamily="2" charset="0"/>
                </a:rPr>
                <a:t>Impact of Venue</a:t>
              </a:r>
            </a:p>
          </p:txBody>
        </p:sp>
      </p:grpSp>
    </p:spTree>
    <p:extLst>
      <p:ext uri="{BB962C8B-B14F-4D97-AF65-F5344CB8AC3E}">
        <p14:creationId xmlns:p14="http://schemas.microsoft.com/office/powerpoint/2010/main" val="2941400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B1055-FDC4-2B46-B719-18AA9EB80B02}"/>
              </a:ext>
            </a:extLst>
          </p:cNvPr>
          <p:cNvSpPr>
            <a:spLocks noGrp="1"/>
          </p:cNvSpPr>
          <p:nvPr>
            <p:ph type="title"/>
          </p:nvPr>
        </p:nvSpPr>
        <p:spPr>
          <a:xfrm>
            <a:off x="836679" y="0"/>
            <a:ext cx="6002110" cy="1495425"/>
          </a:xfrm>
        </p:spPr>
        <p:txBody>
          <a:bodyPr>
            <a:normAutofit/>
          </a:bodyPr>
          <a:lstStyle/>
          <a:p>
            <a:r>
              <a:rPr lang="pt-BR" sz="4100" err="1"/>
              <a:t>What</a:t>
            </a:r>
            <a:r>
              <a:rPr lang="pt-BR" sz="4000"/>
              <a:t> </a:t>
            </a:r>
            <a:r>
              <a:rPr lang="pt-BR" sz="4000" err="1"/>
              <a:t>is</a:t>
            </a:r>
            <a:r>
              <a:rPr lang="pt-BR" sz="4000"/>
              <a:t> </a:t>
            </a:r>
            <a:r>
              <a:rPr lang="pt-BR" sz="4000" err="1"/>
              <a:t>the</a:t>
            </a:r>
            <a:r>
              <a:rPr lang="pt-BR" sz="4000"/>
              <a:t> UDPM?</a:t>
            </a:r>
          </a:p>
        </p:txBody>
      </p:sp>
      <p:pic>
        <p:nvPicPr>
          <p:cNvPr id="6" name="Picture 5">
            <a:extLst>
              <a:ext uri="{FF2B5EF4-FFF2-40B4-BE49-F238E27FC236}">
                <a16:creationId xmlns:a16="http://schemas.microsoft.com/office/drawing/2014/main" id="{0E356302-BBB0-4363-B589-A00A99EB4849}"/>
              </a:ext>
            </a:extLst>
          </p:cNvPr>
          <p:cNvPicPr>
            <a:picLocks noChangeAspect="1"/>
          </p:cNvPicPr>
          <p:nvPr/>
        </p:nvPicPr>
        <p:blipFill rotWithShape="1">
          <a:blip r:embed="rId3"/>
          <a:srcRect l="29653" r="21753" b="-1"/>
          <a:stretch/>
        </p:blipFill>
        <p:spPr>
          <a:xfrm>
            <a:off x="7199440" y="10"/>
            <a:ext cx="4992560" cy="6857990"/>
          </a:xfrm>
          <a:prstGeom prst="rect">
            <a:avLst/>
          </a:prstGeom>
          <a:effectLst/>
        </p:spPr>
      </p:pic>
      <p:graphicFrame>
        <p:nvGraphicFramePr>
          <p:cNvPr id="17" name="Content Placeholder 2">
            <a:extLst>
              <a:ext uri="{FF2B5EF4-FFF2-40B4-BE49-F238E27FC236}">
                <a16:creationId xmlns:a16="http://schemas.microsoft.com/office/drawing/2014/main" id="{7031EC54-5C23-4890-9645-3CABD449766C}"/>
              </a:ext>
            </a:extLst>
          </p:cNvPr>
          <p:cNvGraphicFramePr>
            <a:graphicFrameLocks noGrp="1"/>
          </p:cNvGraphicFramePr>
          <p:nvPr>
            <p:ph idx="1"/>
          </p:nvPr>
        </p:nvGraphicFramePr>
        <p:xfrm>
          <a:off x="1893583" y="1125187"/>
          <a:ext cx="7048537" cy="46076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1E477D7D-B74E-B049-8F0E-BDD101F24E2D}"/>
              </a:ext>
            </a:extLst>
          </p:cNvPr>
          <p:cNvSpPr txBox="1"/>
          <p:nvPr/>
        </p:nvSpPr>
        <p:spPr>
          <a:xfrm>
            <a:off x="1893583" y="5991196"/>
            <a:ext cx="2212367" cy="461665"/>
          </a:xfrm>
          <a:prstGeom prst="rect">
            <a:avLst/>
          </a:prstGeom>
          <a:noFill/>
        </p:spPr>
        <p:txBody>
          <a:bodyPr wrap="square">
            <a:spAutoFit/>
          </a:bodyPr>
          <a:lstStyle/>
          <a:p>
            <a:r>
              <a:rPr lang="en-US" sz="2400" b="1" err="1"/>
              <a:t>www.udpm.org</a:t>
            </a:r>
            <a:endParaRPr lang="en-US" sz="2400" b="1"/>
          </a:p>
        </p:txBody>
      </p:sp>
    </p:spTree>
    <p:extLst>
      <p:ext uri="{BB962C8B-B14F-4D97-AF65-F5344CB8AC3E}">
        <p14:creationId xmlns:p14="http://schemas.microsoft.com/office/powerpoint/2010/main" val="4030184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B1055-FDC4-2B46-B719-18AA9EB80B02}"/>
              </a:ext>
            </a:extLst>
          </p:cNvPr>
          <p:cNvSpPr>
            <a:spLocks noGrp="1"/>
          </p:cNvSpPr>
          <p:nvPr>
            <p:ph type="title"/>
          </p:nvPr>
        </p:nvSpPr>
        <p:spPr>
          <a:xfrm>
            <a:off x="836679" y="723898"/>
            <a:ext cx="6002110" cy="1495425"/>
          </a:xfrm>
        </p:spPr>
        <p:txBody>
          <a:bodyPr>
            <a:noAutofit/>
          </a:bodyPr>
          <a:lstStyle/>
          <a:p>
            <a:r>
              <a:rPr lang="en-MY" sz="4100" dirty="0"/>
              <a:t>Why do we need a Universal Protocol for Disclosure in Mediation (UDPM)?</a:t>
            </a:r>
            <a:endParaRPr lang="pt-BR" sz="4100" dirty="0"/>
          </a:p>
        </p:txBody>
      </p:sp>
      <p:pic>
        <p:nvPicPr>
          <p:cNvPr id="6" name="Picture 5">
            <a:extLst>
              <a:ext uri="{FF2B5EF4-FFF2-40B4-BE49-F238E27FC236}">
                <a16:creationId xmlns:a16="http://schemas.microsoft.com/office/drawing/2014/main" id="{0E356302-BBB0-4363-B589-A00A99EB4849}"/>
              </a:ext>
            </a:extLst>
          </p:cNvPr>
          <p:cNvPicPr>
            <a:picLocks noChangeAspect="1"/>
          </p:cNvPicPr>
          <p:nvPr/>
        </p:nvPicPr>
        <p:blipFill rotWithShape="1">
          <a:blip r:embed="rId3"/>
          <a:srcRect l="29653" r="21753" b="-1"/>
          <a:stretch/>
        </p:blipFill>
        <p:spPr>
          <a:xfrm>
            <a:off x="7199440" y="10"/>
            <a:ext cx="4992560" cy="6857990"/>
          </a:xfrm>
          <a:prstGeom prst="rect">
            <a:avLst/>
          </a:prstGeom>
          <a:effectLst/>
        </p:spPr>
      </p:pic>
      <p:graphicFrame>
        <p:nvGraphicFramePr>
          <p:cNvPr id="17" name="Content Placeholder 2">
            <a:extLst>
              <a:ext uri="{FF2B5EF4-FFF2-40B4-BE49-F238E27FC236}">
                <a16:creationId xmlns:a16="http://schemas.microsoft.com/office/drawing/2014/main" id="{7031EC54-5C23-4890-9645-3CABD449766C}"/>
              </a:ext>
            </a:extLst>
          </p:cNvPr>
          <p:cNvGraphicFramePr>
            <a:graphicFrameLocks noGrp="1"/>
          </p:cNvGraphicFramePr>
          <p:nvPr>
            <p:ph idx="1"/>
          </p:nvPr>
        </p:nvGraphicFramePr>
        <p:xfrm>
          <a:off x="836680" y="2405067"/>
          <a:ext cx="6002110" cy="37290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4FD92BF2-0D1D-C14C-9D05-6D5688C95FE5}"/>
              </a:ext>
            </a:extLst>
          </p:cNvPr>
          <p:cNvSpPr txBox="1"/>
          <p:nvPr/>
        </p:nvSpPr>
        <p:spPr>
          <a:xfrm>
            <a:off x="836679" y="6319845"/>
            <a:ext cx="1640129" cy="369332"/>
          </a:xfrm>
          <a:prstGeom prst="rect">
            <a:avLst/>
          </a:prstGeom>
          <a:noFill/>
        </p:spPr>
        <p:txBody>
          <a:bodyPr wrap="none" rtlCol="0">
            <a:spAutoFit/>
          </a:bodyPr>
          <a:lstStyle/>
          <a:p>
            <a:r>
              <a:rPr lang="pt-BR" err="1"/>
              <a:t>www.udpm.org</a:t>
            </a:r>
            <a:endParaRPr lang="pt-BR"/>
          </a:p>
        </p:txBody>
      </p:sp>
    </p:spTree>
    <p:extLst>
      <p:ext uri="{BB962C8B-B14F-4D97-AF65-F5344CB8AC3E}">
        <p14:creationId xmlns:p14="http://schemas.microsoft.com/office/powerpoint/2010/main" val="3229972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2057A-3B31-1A43-A09A-F9A20867A466}"/>
              </a:ext>
            </a:extLst>
          </p:cNvPr>
          <p:cNvSpPr>
            <a:spLocks noGrp="1"/>
          </p:cNvSpPr>
          <p:nvPr>
            <p:ph type="title"/>
          </p:nvPr>
        </p:nvSpPr>
        <p:spPr>
          <a:xfrm>
            <a:off x="838200" y="365126"/>
            <a:ext cx="10515600" cy="858068"/>
          </a:xfrm>
        </p:spPr>
        <p:txBody>
          <a:bodyPr/>
          <a:lstStyle/>
          <a:p>
            <a:r>
              <a:rPr lang="en-GB"/>
              <a:t>Why is mediation not mainstream today?</a:t>
            </a:r>
            <a:endParaRPr lang="en-US"/>
          </a:p>
        </p:txBody>
      </p:sp>
      <p:sp>
        <p:nvSpPr>
          <p:cNvPr id="3" name="Content Placeholder 2">
            <a:extLst>
              <a:ext uri="{FF2B5EF4-FFF2-40B4-BE49-F238E27FC236}">
                <a16:creationId xmlns:a16="http://schemas.microsoft.com/office/drawing/2014/main" id="{BB948BB0-402C-7F45-8EDF-07DF80F22CD0}"/>
              </a:ext>
            </a:extLst>
          </p:cNvPr>
          <p:cNvSpPr>
            <a:spLocks noGrp="1"/>
          </p:cNvSpPr>
          <p:nvPr>
            <p:ph idx="1"/>
          </p:nvPr>
        </p:nvSpPr>
        <p:spPr>
          <a:xfrm>
            <a:off x="1548846" y="4773750"/>
            <a:ext cx="4662678" cy="1018548"/>
          </a:xfrm>
        </p:spPr>
        <p:txBody>
          <a:bodyPr>
            <a:normAutofit fontScale="92500"/>
          </a:bodyPr>
          <a:lstStyle/>
          <a:p>
            <a:pPr marL="0" indent="0">
              <a:buNone/>
            </a:pPr>
            <a:r>
              <a:rPr lang="en-US"/>
              <a:t>Lack of information about what to expect from the mediator </a:t>
            </a:r>
            <a:endParaRPr lang="en-US" sz="2800">
              <a:latin typeface="+mn-lt"/>
            </a:endParaRPr>
          </a:p>
        </p:txBody>
      </p:sp>
      <p:sp>
        <p:nvSpPr>
          <p:cNvPr id="5" name="Arrow: Left 4">
            <a:extLst>
              <a:ext uri="{FF2B5EF4-FFF2-40B4-BE49-F238E27FC236}">
                <a16:creationId xmlns:a16="http://schemas.microsoft.com/office/drawing/2014/main" id="{1CE72D06-7E1C-4DEA-8B88-305AFFC9E188}"/>
              </a:ext>
            </a:extLst>
          </p:cNvPr>
          <p:cNvSpPr/>
          <p:nvPr/>
        </p:nvSpPr>
        <p:spPr>
          <a:xfrm>
            <a:off x="6305261" y="1933399"/>
            <a:ext cx="2559558" cy="1018548"/>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D2D05E5-A396-45B3-A313-D11222120F50}"/>
              </a:ext>
            </a:extLst>
          </p:cNvPr>
          <p:cNvSpPr/>
          <p:nvPr/>
        </p:nvSpPr>
        <p:spPr>
          <a:xfrm>
            <a:off x="8864819" y="1539100"/>
            <a:ext cx="2009775" cy="44711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A5247EC2-0267-4663-8BF8-28ADEF2138D3}"/>
              </a:ext>
            </a:extLst>
          </p:cNvPr>
          <p:cNvPicPr>
            <a:picLocks noChangeAspect="1"/>
          </p:cNvPicPr>
          <p:nvPr/>
        </p:nvPicPr>
        <p:blipFill>
          <a:blip r:embed="rId3"/>
          <a:stretch>
            <a:fillRect/>
          </a:stretch>
        </p:blipFill>
        <p:spPr>
          <a:xfrm>
            <a:off x="9324449" y="1930558"/>
            <a:ext cx="1090511" cy="924208"/>
          </a:xfrm>
          <a:prstGeom prst="rect">
            <a:avLst/>
          </a:prstGeom>
        </p:spPr>
      </p:pic>
      <p:sp>
        <p:nvSpPr>
          <p:cNvPr id="8" name="Rectangle 7">
            <a:extLst>
              <a:ext uri="{FF2B5EF4-FFF2-40B4-BE49-F238E27FC236}">
                <a16:creationId xmlns:a16="http://schemas.microsoft.com/office/drawing/2014/main" id="{ABBE7314-99A3-1F4A-9BA6-393E7A920BCC}"/>
              </a:ext>
            </a:extLst>
          </p:cNvPr>
          <p:cNvSpPr/>
          <p:nvPr/>
        </p:nvSpPr>
        <p:spPr>
          <a:xfrm>
            <a:off x="1610568" y="2027797"/>
            <a:ext cx="4372746" cy="954107"/>
          </a:xfrm>
          <a:prstGeom prst="rect">
            <a:avLst/>
          </a:prstGeom>
        </p:spPr>
        <p:txBody>
          <a:bodyPr wrap="square">
            <a:spAutoFit/>
          </a:bodyPr>
          <a:lstStyle/>
          <a:p>
            <a:r>
              <a:rPr lang="en-US" sz="2800"/>
              <a:t>Perceived lack of enforceability</a:t>
            </a:r>
          </a:p>
        </p:txBody>
      </p:sp>
      <p:pic>
        <p:nvPicPr>
          <p:cNvPr id="10" name="Picture 9" descr="Logo, company name&#10;&#10;Description automatically generated">
            <a:extLst>
              <a:ext uri="{FF2B5EF4-FFF2-40B4-BE49-F238E27FC236}">
                <a16:creationId xmlns:a16="http://schemas.microsoft.com/office/drawing/2014/main" id="{A7197026-2127-0241-8E32-186B273E7998}"/>
              </a:ext>
            </a:extLst>
          </p:cNvPr>
          <p:cNvPicPr>
            <a:picLocks noChangeAspect="1"/>
          </p:cNvPicPr>
          <p:nvPr/>
        </p:nvPicPr>
        <p:blipFill>
          <a:blip r:embed="rId4"/>
          <a:stretch>
            <a:fillRect/>
          </a:stretch>
        </p:blipFill>
        <p:spPr>
          <a:xfrm>
            <a:off x="9324448" y="4563682"/>
            <a:ext cx="1090511" cy="1081603"/>
          </a:xfrm>
          <a:prstGeom prst="rect">
            <a:avLst/>
          </a:prstGeom>
        </p:spPr>
      </p:pic>
      <p:sp>
        <p:nvSpPr>
          <p:cNvPr id="11" name="Arrow: Left 4">
            <a:extLst>
              <a:ext uri="{FF2B5EF4-FFF2-40B4-BE49-F238E27FC236}">
                <a16:creationId xmlns:a16="http://schemas.microsoft.com/office/drawing/2014/main" id="{623FD674-CFF3-404F-8774-2DC730CA74E8}"/>
              </a:ext>
            </a:extLst>
          </p:cNvPr>
          <p:cNvSpPr/>
          <p:nvPr/>
        </p:nvSpPr>
        <p:spPr>
          <a:xfrm>
            <a:off x="6305261" y="3212255"/>
            <a:ext cx="2559558" cy="1018548"/>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904450D-BD1F-43D9-8C82-7EA05D4D4921}"/>
              </a:ext>
            </a:extLst>
          </p:cNvPr>
          <p:cNvSpPr/>
          <p:nvPr/>
        </p:nvSpPr>
        <p:spPr>
          <a:xfrm>
            <a:off x="1610568" y="3400773"/>
            <a:ext cx="4372746" cy="954107"/>
          </a:xfrm>
          <a:prstGeom prst="rect">
            <a:avLst/>
          </a:prstGeom>
        </p:spPr>
        <p:txBody>
          <a:bodyPr wrap="square">
            <a:spAutoFit/>
          </a:bodyPr>
          <a:lstStyle/>
          <a:p>
            <a:r>
              <a:rPr lang="en-US" sz="2800"/>
              <a:t>Lack of consistency of mediation practice</a:t>
            </a:r>
          </a:p>
        </p:txBody>
      </p:sp>
      <p:sp>
        <p:nvSpPr>
          <p:cNvPr id="13" name="Arrow: Left 4">
            <a:extLst>
              <a:ext uri="{FF2B5EF4-FFF2-40B4-BE49-F238E27FC236}">
                <a16:creationId xmlns:a16="http://schemas.microsoft.com/office/drawing/2014/main" id="{456CFE39-23A4-4C0A-A7FD-E34C23E90920}"/>
              </a:ext>
            </a:extLst>
          </p:cNvPr>
          <p:cNvSpPr/>
          <p:nvPr/>
        </p:nvSpPr>
        <p:spPr>
          <a:xfrm>
            <a:off x="6293069" y="4680700"/>
            <a:ext cx="2559558" cy="1018548"/>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2C3274F-D8D9-4D4A-8A46-5113E460275F}"/>
              </a:ext>
            </a:extLst>
          </p:cNvPr>
          <p:cNvSpPr txBox="1"/>
          <p:nvPr/>
        </p:nvSpPr>
        <p:spPr>
          <a:xfrm>
            <a:off x="838200" y="6308208"/>
            <a:ext cx="1640129" cy="369332"/>
          </a:xfrm>
          <a:prstGeom prst="rect">
            <a:avLst/>
          </a:prstGeom>
          <a:noFill/>
        </p:spPr>
        <p:txBody>
          <a:bodyPr wrap="none" rtlCol="0">
            <a:spAutoFit/>
          </a:bodyPr>
          <a:lstStyle/>
          <a:p>
            <a:r>
              <a:rPr lang="pt-BR" err="1"/>
              <a:t>www.udpm.org</a:t>
            </a:r>
            <a:endParaRPr lang="pt-BR"/>
          </a:p>
        </p:txBody>
      </p:sp>
    </p:spTree>
    <p:extLst>
      <p:ext uri="{BB962C8B-B14F-4D97-AF65-F5344CB8AC3E}">
        <p14:creationId xmlns:p14="http://schemas.microsoft.com/office/powerpoint/2010/main" val="2742098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54313-8A46-734E-B3DE-2EAD05B41D6D}"/>
              </a:ext>
            </a:extLst>
          </p:cNvPr>
          <p:cNvSpPr>
            <a:spLocks noGrp="1"/>
          </p:cNvSpPr>
          <p:nvPr>
            <p:ph type="title"/>
          </p:nvPr>
        </p:nvSpPr>
        <p:spPr>
          <a:xfrm>
            <a:off x="838200" y="557188"/>
            <a:ext cx="10515600" cy="1133499"/>
          </a:xfrm>
        </p:spPr>
        <p:txBody>
          <a:bodyPr>
            <a:normAutofit/>
          </a:bodyPr>
          <a:lstStyle/>
          <a:p>
            <a:r>
              <a:rPr lang="pt-BR" sz="3600" err="1"/>
              <a:t>How</a:t>
            </a:r>
            <a:r>
              <a:rPr lang="pt-BR" sz="3600"/>
              <a:t> </a:t>
            </a:r>
            <a:r>
              <a:rPr lang="pt-BR" sz="3600" err="1"/>
              <a:t>is</a:t>
            </a:r>
            <a:r>
              <a:rPr lang="pt-BR" sz="3600"/>
              <a:t> </a:t>
            </a:r>
            <a:r>
              <a:rPr lang="pt-BR" sz="3600" err="1"/>
              <a:t>the</a:t>
            </a:r>
            <a:r>
              <a:rPr lang="pt-BR" sz="3600"/>
              <a:t> UDPM </a:t>
            </a:r>
            <a:r>
              <a:rPr lang="pt-BR" sz="3600" err="1"/>
              <a:t>making</a:t>
            </a:r>
            <a:r>
              <a:rPr lang="pt-BR" sz="3600"/>
              <a:t> </a:t>
            </a:r>
            <a:r>
              <a:rPr lang="pt-BR" sz="3600" err="1"/>
              <a:t>mediation</a:t>
            </a:r>
            <a:r>
              <a:rPr lang="pt-BR" sz="3600"/>
              <a:t> </a:t>
            </a:r>
            <a:r>
              <a:rPr lang="pt-BR" sz="3600" err="1"/>
              <a:t>mainstream</a:t>
            </a:r>
            <a:r>
              <a:rPr lang="pt-BR" sz="3600"/>
              <a:t> </a:t>
            </a:r>
            <a:r>
              <a:rPr lang="pt-BR" sz="3600" err="1"/>
              <a:t>worldwide</a:t>
            </a:r>
            <a:r>
              <a:rPr lang="pt-BR" sz="3600"/>
              <a:t>?</a:t>
            </a:r>
          </a:p>
        </p:txBody>
      </p:sp>
      <p:graphicFrame>
        <p:nvGraphicFramePr>
          <p:cNvPr id="5" name="Content Placeholder 2">
            <a:extLst>
              <a:ext uri="{FF2B5EF4-FFF2-40B4-BE49-F238E27FC236}">
                <a16:creationId xmlns:a16="http://schemas.microsoft.com/office/drawing/2014/main" id="{72C04BDC-1788-47DB-9F6D-C2EEDDD81F29}"/>
              </a:ext>
            </a:extLst>
          </p:cNvPr>
          <p:cNvGraphicFramePr>
            <a:graphicFrameLocks noGrp="1"/>
          </p:cNvGraphicFramePr>
          <p:nvPr>
            <p:ph idx="1"/>
            <p:extLst>
              <p:ext uri="{D42A27DB-BD31-4B8C-83A1-F6EECF244321}">
                <p14:modId xmlns:p14="http://schemas.microsoft.com/office/powerpoint/2010/main" val="11506373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D06F990-28C2-E840-B973-11EC375DC71E}"/>
              </a:ext>
            </a:extLst>
          </p:cNvPr>
          <p:cNvSpPr txBox="1"/>
          <p:nvPr/>
        </p:nvSpPr>
        <p:spPr>
          <a:xfrm>
            <a:off x="836679" y="6319845"/>
            <a:ext cx="1640129" cy="369332"/>
          </a:xfrm>
          <a:prstGeom prst="rect">
            <a:avLst/>
          </a:prstGeom>
          <a:noFill/>
        </p:spPr>
        <p:txBody>
          <a:bodyPr wrap="none" rtlCol="0">
            <a:spAutoFit/>
          </a:bodyPr>
          <a:lstStyle/>
          <a:p>
            <a:r>
              <a:rPr lang="pt-BR" dirty="0" err="1"/>
              <a:t>www.udpm.org</a:t>
            </a:r>
            <a:endParaRPr lang="pt-BR" dirty="0"/>
          </a:p>
        </p:txBody>
      </p:sp>
    </p:spTree>
    <p:extLst>
      <p:ext uri="{BB962C8B-B14F-4D97-AF65-F5344CB8AC3E}">
        <p14:creationId xmlns:p14="http://schemas.microsoft.com/office/powerpoint/2010/main" val="4133171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54313-8A46-734E-B3DE-2EAD05B41D6D}"/>
              </a:ext>
            </a:extLst>
          </p:cNvPr>
          <p:cNvSpPr>
            <a:spLocks noGrp="1"/>
          </p:cNvSpPr>
          <p:nvPr>
            <p:ph type="title"/>
          </p:nvPr>
        </p:nvSpPr>
        <p:spPr>
          <a:xfrm>
            <a:off x="838200" y="557188"/>
            <a:ext cx="10515600" cy="1133499"/>
          </a:xfrm>
        </p:spPr>
        <p:txBody>
          <a:bodyPr>
            <a:normAutofit/>
          </a:bodyPr>
          <a:lstStyle/>
          <a:p>
            <a:r>
              <a:rPr lang="pt-BR" sz="3600" dirty="0" err="1"/>
              <a:t>How</a:t>
            </a:r>
            <a:r>
              <a:rPr lang="pt-BR" sz="3600" dirty="0"/>
              <a:t> </a:t>
            </a:r>
            <a:r>
              <a:rPr lang="pt-BR" sz="3600" dirty="0" err="1"/>
              <a:t>is</a:t>
            </a:r>
            <a:r>
              <a:rPr lang="pt-BR" sz="3600" dirty="0"/>
              <a:t> </a:t>
            </a:r>
            <a:r>
              <a:rPr lang="pt-BR" sz="3600" dirty="0" err="1"/>
              <a:t>the</a:t>
            </a:r>
            <a:r>
              <a:rPr lang="pt-BR" sz="3600" dirty="0"/>
              <a:t> UDPM </a:t>
            </a:r>
            <a:r>
              <a:rPr lang="pt-BR" sz="3600" dirty="0" err="1"/>
              <a:t>making</a:t>
            </a:r>
            <a:r>
              <a:rPr lang="pt-BR" sz="3600" dirty="0"/>
              <a:t> </a:t>
            </a:r>
            <a:r>
              <a:rPr lang="pt-BR" sz="3600" dirty="0" err="1"/>
              <a:t>mediation</a:t>
            </a:r>
            <a:r>
              <a:rPr lang="pt-BR" sz="3600" dirty="0"/>
              <a:t> </a:t>
            </a:r>
            <a:r>
              <a:rPr lang="pt-BR" sz="3600" dirty="0" err="1"/>
              <a:t>mainstream</a:t>
            </a:r>
            <a:r>
              <a:rPr lang="pt-BR" sz="3600" dirty="0"/>
              <a:t> </a:t>
            </a:r>
            <a:r>
              <a:rPr lang="pt-BR" sz="3600" dirty="0" err="1"/>
              <a:t>worldwide</a:t>
            </a:r>
            <a:r>
              <a:rPr lang="pt-BR" sz="3600" dirty="0"/>
              <a:t>?</a:t>
            </a:r>
          </a:p>
        </p:txBody>
      </p:sp>
      <p:graphicFrame>
        <p:nvGraphicFramePr>
          <p:cNvPr id="5" name="Content Placeholder 2">
            <a:extLst>
              <a:ext uri="{FF2B5EF4-FFF2-40B4-BE49-F238E27FC236}">
                <a16:creationId xmlns:a16="http://schemas.microsoft.com/office/drawing/2014/main" id="{72C04BDC-1788-47DB-9F6D-C2EEDDD81F29}"/>
              </a:ext>
            </a:extLst>
          </p:cNvPr>
          <p:cNvGraphicFramePr>
            <a:graphicFrameLocks noGrp="1"/>
          </p:cNvGraphicFramePr>
          <p:nvPr>
            <p:ph idx="1"/>
            <p:extLst>
              <p:ext uri="{D42A27DB-BD31-4B8C-83A1-F6EECF244321}">
                <p14:modId xmlns:p14="http://schemas.microsoft.com/office/powerpoint/2010/main" val="94291301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AE2A947-78F2-9946-B804-1920C12135DE}"/>
              </a:ext>
            </a:extLst>
          </p:cNvPr>
          <p:cNvSpPr txBox="1"/>
          <p:nvPr/>
        </p:nvSpPr>
        <p:spPr>
          <a:xfrm>
            <a:off x="836679" y="6319845"/>
            <a:ext cx="1640129" cy="369332"/>
          </a:xfrm>
          <a:prstGeom prst="rect">
            <a:avLst/>
          </a:prstGeom>
          <a:noFill/>
        </p:spPr>
        <p:txBody>
          <a:bodyPr wrap="none" rtlCol="0">
            <a:spAutoFit/>
          </a:bodyPr>
          <a:lstStyle/>
          <a:p>
            <a:r>
              <a:rPr lang="pt-BR" dirty="0" err="1"/>
              <a:t>www.udpm.org</a:t>
            </a:r>
            <a:endParaRPr lang="pt-BR" dirty="0"/>
          </a:p>
        </p:txBody>
      </p:sp>
    </p:spTree>
    <p:extLst>
      <p:ext uri="{BB962C8B-B14F-4D97-AF65-F5344CB8AC3E}">
        <p14:creationId xmlns:p14="http://schemas.microsoft.com/office/powerpoint/2010/main" val="104284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1F7A1-1389-0E42-8679-37F4446D4670}"/>
              </a:ext>
            </a:extLst>
          </p:cNvPr>
          <p:cNvSpPr>
            <a:spLocks noGrp="1"/>
          </p:cNvSpPr>
          <p:nvPr>
            <p:ph type="title"/>
          </p:nvPr>
        </p:nvSpPr>
        <p:spPr>
          <a:xfrm>
            <a:off x="1136428" y="627564"/>
            <a:ext cx="7474172" cy="1325563"/>
          </a:xfrm>
        </p:spPr>
        <p:txBody>
          <a:bodyPr>
            <a:normAutofit/>
          </a:bodyPr>
          <a:lstStyle/>
          <a:p>
            <a:r>
              <a:rPr lang="en-MY"/>
              <a:t>What the UDPM is </a:t>
            </a:r>
            <a:r>
              <a:rPr lang="en-MY" b="1" u="sng"/>
              <a:t>not</a:t>
            </a:r>
            <a:endParaRPr lang="pt-BR" b="1" u="sng"/>
          </a:p>
        </p:txBody>
      </p:sp>
      <p:sp>
        <p:nvSpPr>
          <p:cNvPr id="3" name="Content Placeholder 2">
            <a:extLst>
              <a:ext uri="{FF2B5EF4-FFF2-40B4-BE49-F238E27FC236}">
                <a16:creationId xmlns:a16="http://schemas.microsoft.com/office/drawing/2014/main" id="{EA8D5853-0CE3-4448-9C26-B847E1AADA7E}"/>
              </a:ext>
            </a:extLst>
          </p:cNvPr>
          <p:cNvSpPr>
            <a:spLocks noGrp="1"/>
          </p:cNvSpPr>
          <p:nvPr>
            <p:ph idx="1"/>
          </p:nvPr>
        </p:nvSpPr>
        <p:spPr>
          <a:xfrm>
            <a:off x="1136429" y="2278173"/>
            <a:ext cx="6467867" cy="3450613"/>
          </a:xfrm>
        </p:spPr>
        <p:txBody>
          <a:bodyPr anchor="ctr">
            <a:normAutofit/>
          </a:bodyPr>
          <a:lstStyle/>
          <a:p>
            <a:r>
              <a:rPr lang="en-MY" sz="1800" b="1" dirty="0"/>
              <a:t>An attempt to ”standardize” mediation </a:t>
            </a:r>
            <a:endParaRPr lang="en-MY" sz="1800" dirty="0"/>
          </a:p>
          <a:p>
            <a:pPr lvl="1"/>
            <a:r>
              <a:rPr lang="en-MY" sz="1800" dirty="0"/>
              <a:t>It is a list of elements for discussion and understanding - the substance of each element is up to the mediator to define and present.</a:t>
            </a:r>
          </a:p>
          <a:p>
            <a:r>
              <a:rPr lang="en-MY" sz="1700" b="1" dirty="0"/>
              <a:t>A set of rules</a:t>
            </a:r>
          </a:p>
          <a:p>
            <a:pPr lvl="1"/>
            <a:r>
              <a:rPr lang="en-MY" sz="1800" dirty="0"/>
              <a:t>It is, rather, guidance regarding best practices for informing the parties regarding the mediator’s process and approach and documenting the exercise of self-determination.</a:t>
            </a:r>
          </a:p>
          <a:p>
            <a:r>
              <a:rPr lang="en-MY" sz="1700" b="1" dirty="0"/>
              <a:t>A one way process</a:t>
            </a:r>
          </a:p>
          <a:p>
            <a:pPr lvl="1"/>
            <a:r>
              <a:rPr lang="en-MY" sz="1700" dirty="0"/>
              <a:t>Communication from the mediator should be the result of a set of exchanges between the mediator and the parties, with agreement on process accepted by all.</a:t>
            </a:r>
          </a:p>
          <a:p>
            <a:pPr marL="0" indent="0">
              <a:buNone/>
            </a:pPr>
            <a:endParaRPr lang="pt-BR" sz="17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Irritant">
            <a:extLst>
              <a:ext uri="{FF2B5EF4-FFF2-40B4-BE49-F238E27FC236}">
                <a16:creationId xmlns:a16="http://schemas.microsoft.com/office/drawing/2014/main" id="{BA9896A6-BDFB-4A54-B61D-9C63864E66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
        <p:nvSpPr>
          <p:cNvPr id="8" name="TextBox 7">
            <a:extLst>
              <a:ext uri="{FF2B5EF4-FFF2-40B4-BE49-F238E27FC236}">
                <a16:creationId xmlns:a16="http://schemas.microsoft.com/office/drawing/2014/main" id="{2AC88B9E-B449-4E43-84CA-8A3207F02BC8}"/>
              </a:ext>
            </a:extLst>
          </p:cNvPr>
          <p:cNvSpPr txBox="1"/>
          <p:nvPr/>
        </p:nvSpPr>
        <p:spPr>
          <a:xfrm>
            <a:off x="836679" y="6319845"/>
            <a:ext cx="1640129" cy="369332"/>
          </a:xfrm>
          <a:prstGeom prst="rect">
            <a:avLst/>
          </a:prstGeom>
          <a:noFill/>
        </p:spPr>
        <p:txBody>
          <a:bodyPr wrap="none" rtlCol="0">
            <a:spAutoFit/>
          </a:bodyPr>
          <a:lstStyle/>
          <a:p>
            <a:r>
              <a:rPr lang="pt-BR" dirty="0" err="1"/>
              <a:t>www.udpm.org</a:t>
            </a:r>
            <a:endParaRPr lang="pt-BR" dirty="0"/>
          </a:p>
        </p:txBody>
      </p:sp>
    </p:spTree>
    <p:extLst>
      <p:ext uri="{BB962C8B-B14F-4D97-AF65-F5344CB8AC3E}">
        <p14:creationId xmlns:p14="http://schemas.microsoft.com/office/powerpoint/2010/main" val="557803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54313-8A46-734E-B3DE-2EAD05B41D6D}"/>
              </a:ext>
            </a:extLst>
          </p:cNvPr>
          <p:cNvSpPr>
            <a:spLocks noGrp="1"/>
          </p:cNvSpPr>
          <p:nvPr>
            <p:ph type="title"/>
          </p:nvPr>
        </p:nvSpPr>
        <p:spPr/>
        <p:txBody>
          <a:bodyPr/>
          <a:lstStyle/>
          <a:p>
            <a:r>
              <a:rPr lang="pt-BR" dirty="0" err="1"/>
              <a:t>How</a:t>
            </a:r>
            <a:r>
              <a:rPr lang="pt-BR" dirty="0"/>
              <a:t> </a:t>
            </a:r>
            <a:r>
              <a:rPr lang="pt-BR" dirty="0" err="1"/>
              <a:t>was</a:t>
            </a:r>
            <a:r>
              <a:rPr lang="pt-BR" dirty="0"/>
              <a:t> UDPM </a:t>
            </a:r>
            <a:r>
              <a:rPr lang="pt-BR" dirty="0" err="1"/>
              <a:t>initiated</a:t>
            </a:r>
            <a:r>
              <a:rPr lang="pt-BR" dirty="0"/>
              <a:t>?</a:t>
            </a:r>
          </a:p>
        </p:txBody>
      </p:sp>
      <p:sp>
        <p:nvSpPr>
          <p:cNvPr id="3" name="Content Placeholder 2">
            <a:extLst>
              <a:ext uri="{FF2B5EF4-FFF2-40B4-BE49-F238E27FC236}">
                <a16:creationId xmlns:a16="http://schemas.microsoft.com/office/drawing/2014/main" id="{144608FB-E14F-3D46-98E0-134DEE24AC35}"/>
              </a:ext>
            </a:extLst>
          </p:cNvPr>
          <p:cNvSpPr>
            <a:spLocks noGrp="1"/>
          </p:cNvSpPr>
          <p:nvPr>
            <p:ph idx="1"/>
          </p:nvPr>
        </p:nvSpPr>
        <p:spPr>
          <a:xfrm>
            <a:off x="838200" y="1825625"/>
            <a:ext cx="10515600" cy="4667250"/>
          </a:xfrm>
        </p:spPr>
        <p:txBody>
          <a:bodyPr>
            <a:normAutofit/>
          </a:bodyPr>
          <a:lstStyle/>
          <a:p>
            <a:r>
              <a:rPr lang="pt-BR" dirty="0"/>
              <a:t>The </a:t>
            </a:r>
            <a:r>
              <a:rPr lang="pt-BR" dirty="0" err="1"/>
              <a:t>initiators</a:t>
            </a:r>
            <a:endParaRPr lang="pt-BR" dirty="0"/>
          </a:p>
          <a:p>
            <a:pPr lvl="1"/>
            <a:r>
              <a:rPr lang="en-MY" dirty="0"/>
              <a:t>Ana Maria Maia Gonçalves and Daniel Rainey</a:t>
            </a:r>
          </a:p>
          <a:p>
            <a:r>
              <a:rPr lang="en-MY" dirty="0"/>
              <a:t>The working groups</a:t>
            </a:r>
          </a:p>
          <a:p>
            <a:pPr lvl="1"/>
            <a:r>
              <a:rPr lang="en-MY" dirty="0"/>
              <a:t>Europe</a:t>
            </a:r>
          </a:p>
          <a:p>
            <a:pPr lvl="1"/>
            <a:r>
              <a:rPr lang="en-MY" dirty="0"/>
              <a:t>Africa</a:t>
            </a:r>
          </a:p>
          <a:p>
            <a:pPr lvl="1"/>
            <a:r>
              <a:rPr lang="en-MY" dirty="0"/>
              <a:t>Asia</a:t>
            </a:r>
          </a:p>
          <a:p>
            <a:pPr lvl="1"/>
            <a:r>
              <a:rPr lang="en-MY" dirty="0"/>
              <a:t>MENA</a:t>
            </a:r>
          </a:p>
          <a:p>
            <a:pPr lvl="1"/>
            <a:r>
              <a:rPr lang="en-MY" dirty="0"/>
              <a:t>Latin America</a:t>
            </a:r>
          </a:p>
          <a:p>
            <a:pPr lvl="1"/>
            <a:r>
              <a:rPr lang="en-MY" dirty="0"/>
              <a:t>North America</a:t>
            </a:r>
          </a:p>
          <a:p>
            <a:pPr lvl="1"/>
            <a:r>
              <a:rPr lang="en-MY" dirty="0"/>
              <a:t>Australia</a:t>
            </a:r>
          </a:p>
          <a:p>
            <a:endParaRPr lang="pt-BR" dirty="0"/>
          </a:p>
        </p:txBody>
      </p:sp>
      <p:sp>
        <p:nvSpPr>
          <p:cNvPr id="4" name="TextBox 3">
            <a:extLst>
              <a:ext uri="{FF2B5EF4-FFF2-40B4-BE49-F238E27FC236}">
                <a16:creationId xmlns:a16="http://schemas.microsoft.com/office/drawing/2014/main" id="{9F504977-F751-494C-BC08-91DE943213FC}"/>
              </a:ext>
            </a:extLst>
          </p:cNvPr>
          <p:cNvSpPr txBox="1"/>
          <p:nvPr/>
        </p:nvSpPr>
        <p:spPr>
          <a:xfrm>
            <a:off x="836679" y="6319845"/>
            <a:ext cx="1640129" cy="369332"/>
          </a:xfrm>
          <a:prstGeom prst="rect">
            <a:avLst/>
          </a:prstGeom>
          <a:noFill/>
        </p:spPr>
        <p:txBody>
          <a:bodyPr wrap="none" rtlCol="0">
            <a:spAutoFit/>
          </a:bodyPr>
          <a:lstStyle/>
          <a:p>
            <a:r>
              <a:rPr lang="pt-BR" dirty="0" err="1"/>
              <a:t>www.udpm.org</a:t>
            </a:r>
            <a:endParaRPr lang="pt-BR" dirty="0"/>
          </a:p>
        </p:txBody>
      </p:sp>
    </p:spTree>
    <p:extLst>
      <p:ext uri="{BB962C8B-B14F-4D97-AF65-F5344CB8AC3E}">
        <p14:creationId xmlns:p14="http://schemas.microsoft.com/office/powerpoint/2010/main" val="2007441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54313-8A46-734E-B3DE-2EAD05B41D6D}"/>
              </a:ext>
            </a:extLst>
          </p:cNvPr>
          <p:cNvSpPr>
            <a:spLocks noGrp="1"/>
          </p:cNvSpPr>
          <p:nvPr>
            <p:ph type="title"/>
          </p:nvPr>
        </p:nvSpPr>
        <p:spPr/>
        <p:txBody>
          <a:bodyPr/>
          <a:lstStyle/>
          <a:p>
            <a:r>
              <a:rPr lang="pt-BR" dirty="0"/>
              <a:t>Points </a:t>
            </a:r>
            <a:r>
              <a:rPr lang="pt-BR" dirty="0" err="1"/>
              <a:t>of</a:t>
            </a:r>
            <a:r>
              <a:rPr lang="pt-BR" dirty="0"/>
              <a:t> consensus </a:t>
            </a:r>
            <a:r>
              <a:rPr lang="pt-BR" dirty="0" err="1"/>
              <a:t>of</a:t>
            </a:r>
            <a:r>
              <a:rPr lang="pt-BR" dirty="0"/>
              <a:t> </a:t>
            </a:r>
            <a:r>
              <a:rPr lang="pt-BR" dirty="0" err="1"/>
              <a:t>the</a:t>
            </a:r>
            <a:r>
              <a:rPr lang="pt-BR" dirty="0"/>
              <a:t> </a:t>
            </a:r>
            <a:r>
              <a:rPr lang="pt-BR" dirty="0" err="1"/>
              <a:t>international</a:t>
            </a:r>
            <a:r>
              <a:rPr lang="pt-BR" dirty="0"/>
              <a:t> UDPM </a:t>
            </a:r>
            <a:r>
              <a:rPr lang="pt-BR" dirty="0" err="1"/>
              <a:t>working</a:t>
            </a:r>
            <a:r>
              <a:rPr lang="pt-BR" dirty="0"/>
              <a:t> </a:t>
            </a:r>
            <a:r>
              <a:rPr lang="pt-BR" dirty="0" err="1"/>
              <a:t>groups</a:t>
            </a:r>
            <a:endParaRPr lang="pt-BR" dirty="0"/>
          </a:p>
        </p:txBody>
      </p:sp>
      <p:graphicFrame>
        <p:nvGraphicFramePr>
          <p:cNvPr id="7" name="Content Placeholder 2">
            <a:extLst>
              <a:ext uri="{FF2B5EF4-FFF2-40B4-BE49-F238E27FC236}">
                <a16:creationId xmlns:a16="http://schemas.microsoft.com/office/drawing/2014/main" id="{D03D1ECB-CB2D-4A14-9C26-2902985221CC}"/>
              </a:ext>
            </a:extLst>
          </p:cNvPr>
          <p:cNvGraphicFramePr>
            <a:graphicFrameLocks noGrp="1"/>
          </p:cNvGraphicFramePr>
          <p:nvPr>
            <p:ph idx="1"/>
            <p:extLst>
              <p:ext uri="{D42A27DB-BD31-4B8C-83A1-F6EECF244321}">
                <p14:modId xmlns:p14="http://schemas.microsoft.com/office/powerpoint/2010/main" val="1521347363"/>
              </p:ext>
            </p:extLst>
          </p:nvPr>
        </p:nvGraphicFramePr>
        <p:xfrm>
          <a:off x="838200" y="1825625"/>
          <a:ext cx="10515600" cy="466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5A57B500-04FE-4447-98CC-4508E3BFB99B}"/>
              </a:ext>
            </a:extLst>
          </p:cNvPr>
          <p:cNvSpPr txBox="1"/>
          <p:nvPr/>
        </p:nvSpPr>
        <p:spPr>
          <a:xfrm>
            <a:off x="836679" y="6319845"/>
            <a:ext cx="1640129" cy="369332"/>
          </a:xfrm>
          <a:prstGeom prst="rect">
            <a:avLst/>
          </a:prstGeom>
          <a:noFill/>
        </p:spPr>
        <p:txBody>
          <a:bodyPr wrap="none" rtlCol="0">
            <a:spAutoFit/>
          </a:bodyPr>
          <a:lstStyle/>
          <a:p>
            <a:r>
              <a:rPr lang="pt-BR" dirty="0" err="1"/>
              <a:t>www.udpm.org</a:t>
            </a:r>
            <a:endParaRPr lang="pt-BR" dirty="0"/>
          </a:p>
        </p:txBody>
      </p:sp>
    </p:spTree>
    <p:extLst>
      <p:ext uri="{BB962C8B-B14F-4D97-AF65-F5344CB8AC3E}">
        <p14:creationId xmlns:p14="http://schemas.microsoft.com/office/powerpoint/2010/main" val="554067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3188</TotalTime>
  <Words>3037</Words>
  <Application>Microsoft Macintosh PowerPoint</Application>
  <PresentationFormat>Widescreen</PresentationFormat>
  <Paragraphs>250</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Lato</vt:lpstr>
      <vt:lpstr>Office Theme</vt:lpstr>
      <vt:lpstr>UNIVERSAL DISCLOSURE PROTOCOL FOR MEDIATION (UDPM)</vt:lpstr>
      <vt:lpstr>What is the UDPM?</vt:lpstr>
      <vt:lpstr>Why do we need a Universal Protocol for Disclosure in Mediation (UDPM)?</vt:lpstr>
      <vt:lpstr>Why is mediation not mainstream today?</vt:lpstr>
      <vt:lpstr>How is the UDPM making mediation mainstream worldwide?</vt:lpstr>
      <vt:lpstr>How is the UDPM making mediation mainstream worldwide?</vt:lpstr>
      <vt:lpstr>What the UDPM is not</vt:lpstr>
      <vt:lpstr>How was UDPM initiated?</vt:lpstr>
      <vt:lpstr>Points of consensus of the international UDPM working groups</vt:lpstr>
      <vt:lpstr>Points of consensus of the international UDPM working groups</vt:lpstr>
      <vt:lpstr>How is the UDPM different from a Code of Conduct?</vt:lpstr>
      <vt:lpstr>A step towards understanding the efficacy of mediation styles, towards a Universal Code of Conduct</vt:lpstr>
      <vt:lpstr>It’s time for you to act!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DISCLOSURE PROTOCOL FOR MEDIATION (UDPM)</dc:title>
  <dc:creator>Ana Gonçalves</dc:creator>
  <cp:lastModifiedBy>François Bogacz</cp:lastModifiedBy>
  <cp:revision>31</cp:revision>
  <dcterms:created xsi:type="dcterms:W3CDTF">2021-10-11T03:57:41Z</dcterms:created>
  <dcterms:modified xsi:type="dcterms:W3CDTF">2022-02-24T01:51:22Z</dcterms:modified>
</cp:coreProperties>
</file>